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300" r:id="rId2"/>
    <p:sldId id="271" r:id="rId3"/>
    <p:sldId id="272" r:id="rId4"/>
    <p:sldId id="273" r:id="rId5"/>
    <p:sldId id="256" r:id="rId6"/>
    <p:sldId id="281" r:id="rId7"/>
    <p:sldId id="259" r:id="rId8"/>
    <p:sldId id="260" r:id="rId9"/>
    <p:sldId id="294" r:id="rId10"/>
    <p:sldId id="261" r:id="rId11"/>
    <p:sldId id="263" r:id="rId12"/>
    <p:sldId id="262" r:id="rId13"/>
    <p:sldId id="299" r:id="rId14"/>
    <p:sldId id="301" r:id="rId15"/>
    <p:sldId id="257" r:id="rId16"/>
    <p:sldId id="264" r:id="rId17"/>
    <p:sldId id="265" r:id="rId18"/>
    <p:sldId id="266" r:id="rId19"/>
    <p:sldId id="267" r:id="rId20"/>
    <p:sldId id="268" r:id="rId21"/>
    <p:sldId id="269" r:id="rId22"/>
    <p:sldId id="295" r:id="rId23"/>
    <p:sldId id="258" r:id="rId24"/>
    <p:sldId id="270" r:id="rId25"/>
    <p:sldId id="292" r:id="rId26"/>
    <p:sldId id="276" r:id="rId27"/>
    <p:sldId id="298" r:id="rId28"/>
    <p:sldId id="293" r:id="rId29"/>
    <p:sldId id="277" r:id="rId30"/>
    <p:sldId id="278" r:id="rId31"/>
    <p:sldId id="279" r:id="rId32"/>
    <p:sldId id="280" r:id="rId33"/>
    <p:sldId id="274" r:id="rId34"/>
    <p:sldId id="275" r:id="rId35"/>
    <p:sldId id="291" r:id="rId36"/>
    <p:sldId id="286" r:id="rId37"/>
    <p:sldId id="282" r:id="rId38"/>
    <p:sldId id="287" r:id="rId39"/>
    <p:sldId id="288" r:id="rId40"/>
    <p:sldId id="289" r:id="rId41"/>
    <p:sldId id="297" r:id="rId42"/>
    <p:sldId id="290" r:id="rId43"/>
    <p:sldId id="283" r:id="rId44"/>
    <p:sldId id="284" r:id="rId45"/>
    <p:sldId id="285" r:id="rId46"/>
    <p:sldId id="296" r:id="rId47"/>
  </p:sldIdLst>
  <p:sldSz cx="9144000" cy="6858000" type="screen4x3"/>
  <p:notesSz cx="6980238"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7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a:defRPr sz="1200"/>
            </a:lvl1pPr>
          </a:lstStyle>
          <a:p>
            <a:pPr>
              <a:defRPr/>
            </a:pPr>
            <a:fld id="{D73E8B15-8D06-446C-8201-62D4B3E3D562}" type="datetimeFigureOut">
              <a:rPr lang="en-US"/>
              <a:pPr>
                <a:defRPr/>
              </a:pPr>
              <a:t>1/30/2017</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a:defRPr sz="1200"/>
            </a:lvl1pPr>
          </a:lstStyle>
          <a:p>
            <a:pPr>
              <a:defRPr/>
            </a:pPr>
            <a:fld id="{585B0C2C-540D-4929-8E78-72791186B2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61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1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en-US"/>
              <a:t>Aim:  How did the Progressive movement affect the US?</a:t>
            </a: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02E717B-D18B-4764-A97A-E3E9F250B0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3667A4A-1A8B-4E9F-B6E9-D09C646CCBA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F2F4094-5204-4B47-AADC-B72BF0BE484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2BEE17A-8E01-4B08-993A-7A31E336AAC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C0702C1-B6D4-4A60-958E-DF086610C9D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7FE629F-867A-40D2-A372-135285ACB5C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5F91BE7-E6E8-4365-B308-B23D90B9436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29CF23F-1610-4388-9DAB-E7A9642B24F6}"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4A18607-6A6D-4A10-9968-65CF52C5423A}"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F2D084E-327D-4216-AE2D-247E5FA7D9B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3DF5081-4F44-4FD2-AAAC-65F6BBC7135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Aim:  How did the Progressive movement affect the US?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24F4914-D6F6-477C-8DDD-D691EF621887}"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1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1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1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51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1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r>
              <a:rPr lang="en-US"/>
              <a:t>Aim:  How did the Progressive movement affect the US?</a:t>
            </a:r>
            <a:endParaRPr lang="en-US"/>
          </a:p>
        </p:txBody>
      </p:sp>
      <p:sp>
        <p:nvSpPr>
          <p:cNvPr id="51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Human_condition" TargetMode="External"/><Relationship Id="rId3" Type="http://schemas.openxmlformats.org/officeDocument/2006/relationships/hyperlink" Target="https://en.wikipedia.org/wiki/Idea_of_Progress" TargetMode="External"/><Relationship Id="rId7" Type="http://schemas.openxmlformats.org/officeDocument/2006/relationships/hyperlink" Target="https://en.wikipedia.org/wiki/Social_organization" TargetMode="External"/><Relationship Id="rId2" Type="http://schemas.openxmlformats.org/officeDocument/2006/relationships/hyperlink" Target="https://en.wikipedia.org/wiki/Philosophy" TargetMode="External"/><Relationship Id="rId1" Type="http://schemas.openxmlformats.org/officeDocument/2006/relationships/slideLayout" Target="../slideLayouts/slideLayout2.xml"/><Relationship Id="rId6" Type="http://schemas.openxmlformats.org/officeDocument/2006/relationships/hyperlink" Target="https://en.wikipedia.org/wiki/Economic_development" TargetMode="External"/><Relationship Id="rId5" Type="http://schemas.openxmlformats.org/officeDocument/2006/relationships/hyperlink" Target="https://en.wikipedia.org/wiki/Technology" TargetMode="External"/><Relationship Id="rId4" Type="http://schemas.openxmlformats.org/officeDocument/2006/relationships/hyperlink" Target="https://en.wikipedia.org/wiki/Scien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hyperlink" Target="http://www.search.com/reference/Jacob_Rii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Ten_Days_in_a_Mad-Hou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600" b="1" dirty="0" smtClean="0"/>
              <a:t>Progressivism</a:t>
            </a:r>
            <a:r>
              <a:rPr lang="en-US" sz="3600" dirty="0" smtClean="0"/>
              <a:t> is a </a:t>
            </a:r>
            <a:r>
              <a:rPr lang="en-US" sz="3600" dirty="0" smtClean="0">
                <a:hlinkClick r:id="rId2" tooltip="Philosophy"/>
              </a:rPr>
              <a:t>philosophy</a:t>
            </a:r>
            <a:r>
              <a:rPr lang="en-US" sz="3600" dirty="0" smtClean="0"/>
              <a:t> based on the </a:t>
            </a:r>
            <a:r>
              <a:rPr lang="en-US" sz="3600" dirty="0" smtClean="0">
                <a:hlinkClick r:id="rId3" tooltip="Idea of Progress"/>
              </a:rPr>
              <a:t>Idea of Progress</a:t>
            </a:r>
            <a:r>
              <a:rPr lang="en-US" sz="3600" dirty="0" smtClean="0"/>
              <a:t>, which asserts that </a:t>
            </a:r>
            <a:r>
              <a:rPr lang="en-US" sz="3600" dirty="0" smtClean="0"/>
              <a:t>advancements in</a:t>
            </a:r>
            <a:r>
              <a:rPr lang="en-US" sz="3600" dirty="0" smtClean="0"/>
              <a:t> </a:t>
            </a:r>
            <a:r>
              <a:rPr lang="en-US" sz="3600" u="sng" dirty="0" smtClean="0">
                <a:hlinkClick r:id="rId4" tooltip="Science"/>
              </a:rPr>
              <a:t>science</a:t>
            </a:r>
            <a:r>
              <a:rPr lang="en-US" sz="3600" dirty="0" smtClean="0"/>
              <a:t>, </a:t>
            </a:r>
            <a:r>
              <a:rPr lang="en-US" sz="3600" dirty="0" smtClean="0">
                <a:hlinkClick r:id="rId5" tooltip="Technology"/>
              </a:rPr>
              <a:t>technology</a:t>
            </a:r>
            <a:r>
              <a:rPr lang="en-US" sz="3600" dirty="0" smtClean="0"/>
              <a:t>, </a:t>
            </a:r>
            <a:r>
              <a:rPr lang="en-US" sz="3600" dirty="0" smtClean="0">
                <a:hlinkClick r:id="rId6" tooltip="Economic development"/>
              </a:rPr>
              <a:t>economic development</a:t>
            </a:r>
            <a:r>
              <a:rPr lang="en-US" sz="3600" dirty="0" smtClean="0"/>
              <a:t>, and </a:t>
            </a:r>
            <a:r>
              <a:rPr lang="en-US" sz="3600" dirty="0" smtClean="0">
                <a:hlinkClick r:id="rId7" tooltip="Social organization"/>
              </a:rPr>
              <a:t>social organization</a:t>
            </a:r>
            <a:r>
              <a:rPr lang="en-US" sz="3600" dirty="0" smtClean="0"/>
              <a:t> are vital to the improvement of the </a:t>
            </a:r>
            <a:r>
              <a:rPr lang="en-US" sz="3600" dirty="0" smtClean="0">
                <a:hlinkClick r:id="rId8" tooltip="Human condition"/>
              </a:rPr>
              <a:t>human condition</a:t>
            </a:r>
            <a:r>
              <a:rPr lang="en-US" sz="3600" dirty="0" smtClean="0"/>
              <a:t>. </a:t>
            </a:r>
            <a:endParaRPr lang="en-US" sz="3600" dirty="0"/>
          </a:p>
        </p:txBody>
      </p:sp>
      <p:sp>
        <p:nvSpPr>
          <p:cNvPr id="4" name="Footer Placeholder 3"/>
          <p:cNvSpPr>
            <a:spLocks noGrp="1"/>
          </p:cNvSpPr>
          <p:nvPr>
            <p:ph type="ftr" sz="quarter" idx="12"/>
          </p:nvPr>
        </p:nvSpPr>
        <p:spPr/>
        <p:txBody>
          <a:bodyPr/>
          <a:lstStyle/>
          <a:p>
            <a:pPr>
              <a:defRPr/>
            </a:pPr>
            <a:r>
              <a:rPr lang="en-US" smtClean="0"/>
              <a:t>Aim:  How did the Progressive movement affect the US?</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76200"/>
            <a:ext cx="8305800" cy="1219200"/>
          </a:xfrm>
        </p:spPr>
        <p:txBody>
          <a:bodyPr/>
          <a:lstStyle/>
          <a:p>
            <a:pPr eaLnBrk="1" hangingPunct="1">
              <a:defRPr/>
            </a:pPr>
            <a:r>
              <a:rPr lang="en-US" sz="4000" dirty="0" smtClean="0"/>
              <a:t>UPTON SINCLAIR- THE JUNGLE</a:t>
            </a:r>
          </a:p>
        </p:txBody>
      </p:sp>
      <p:sp>
        <p:nvSpPr>
          <p:cNvPr id="11267" name="Rectangle 3"/>
          <p:cNvSpPr>
            <a:spLocks noGrp="1" noChangeArrowheads="1"/>
          </p:cNvSpPr>
          <p:nvPr>
            <p:ph type="body" idx="1"/>
          </p:nvPr>
        </p:nvSpPr>
        <p:spPr>
          <a:xfrm>
            <a:off x="228600" y="1524000"/>
            <a:ext cx="5410200" cy="5334000"/>
          </a:xfrm>
        </p:spPr>
        <p:txBody>
          <a:bodyPr/>
          <a:lstStyle/>
          <a:p>
            <a:pPr lvl="1" eaLnBrk="1" hangingPunct="1">
              <a:lnSpc>
                <a:spcPct val="80000"/>
              </a:lnSpc>
              <a:defRPr/>
            </a:pPr>
            <a:r>
              <a:rPr lang="en-US" sz="4400" dirty="0" smtClean="0"/>
              <a:t>"I aimed at the public’s heart and by accident hit its stomach." </a:t>
            </a:r>
          </a:p>
          <a:p>
            <a:pPr lvl="1" eaLnBrk="1" hangingPunct="1">
              <a:lnSpc>
                <a:spcPct val="80000"/>
              </a:lnSpc>
              <a:defRPr/>
            </a:pPr>
            <a:r>
              <a:rPr lang="en-US" sz="4000" dirty="0" smtClean="0"/>
              <a:t>Goal </a:t>
            </a:r>
            <a:r>
              <a:rPr lang="en-US" sz="4000" dirty="0"/>
              <a:t>was to show the poor conditions and plight of the immigrant workers</a:t>
            </a:r>
          </a:p>
          <a:p>
            <a:pPr eaLnBrk="1" hangingPunct="1">
              <a:lnSpc>
                <a:spcPct val="80000"/>
              </a:lnSpc>
              <a:defRPr/>
            </a:pPr>
            <a:endParaRPr lang="en-US" sz="2800" b="1" u="sng" dirty="0" smtClean="0"/>
          </a:p>
        </p:txBody>
      </p:sp>
      <p:pic>
        <p:nvPicPr>
          <p:cNvPr id="5" name="Picture 9" descr="brats14kb"/>
          <p:cNvPicPr>
            <a:picLocks noChangeAspect="1" noChangeArrowheads="1"/>
          </p:cNvPicPr>
          <p:nvPr/>
        </p:nvPicPr>
        <p:blipFill>
          <a:blip r:embed="rId2" cstate="print"/>
          <a:srcRect/>
          <a:stretch>
            <a:fillRect/>
          </a:stretch>
        </p:blipFill>
        <p:spPr>
          <a:xfrm>
            <a:off x="5547122" y="1600200"/>
            <a:ext cx="3596878" cy="40386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eaLnBrk="1" hangingPunct="1">
              <a:defRPr/>
            </a:pPr>
            <a:endParaRPr lang="en-US" smtClean="0"/>
          </a:p>
        </p:txBody>
      </p:sp>
      <p:pic>
        <p:nvPicPr>
          <p:cNvPr id="9220" name="Picture 5" descr="watchdog7"/>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9221"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p>
        </p:txBody>
      </p:sp>
      <p:pic>
        <p:nvPicPr>
          <p:cNvPr id="10244" name="Picture 5" descr="slaughterhous"/>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10245"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OF THE  Jungle</a:t>
            </a:r>
            <a:br>
              <a:rPr lang="en-US" dirty="0" smtClean="0"/>
            </a:br>
            <a:endParaRPr lang="en-US" dirty="0"/>
          </a:p>
        </p:txBody>
      </p:sp>
      <p:sp>
        <p:nvSpPr>
          <p:cNvPr id="3" name="Content Placeholder 2"/>
          <p:cNvSpPr>
            <a:spLocks noGrp="1"/>
          </p:cNvSpPr>
          <p:nvPr>
            <p:ph idx="1"/>
          </p:nvPr>
        </p:nvSpPr>
        <p:spPr/>
        <p:txBody>
          <a:bodyPr/>
          <a:lstStyle/>
          <a:p>
            <a:pPr eaLnBrk="1" hangingPunct="1">
              <a:lnSpc>
                <a:spcPct val="80000"/>
              </a:lnSpc>
              <a:defRPr/>
            </a:pPr>
            <a:endParaRPr lang="en-US" b="1" u="sng" dirty="0" smtClean="0"/>
          </a:p>
          <a:p>
            <a:pPr eaLnBrk="1" hangingPunct="1">
              <a:lnSpc>
                <a:spcPct val="80000"/>
              </a:lnSpc>
              <a:defRPr/>
            </a:pPr>
            <a:r>
              <a:rPr lang="en-US" dirty="0" smtClean="0"/>
              <a:t>Meat Inspection Act (1906) Required meat to be inspected for freshness and graded for quality. </a:t>
            </a:r>
            <a:endParaRPr lang="en-US" dirty="0" smtClean="0"/>
          </a:p>
          <a:p>
            <a:pPr eaLnBrk="1" hangingPunct="1">
              <a:lnSpc>
                <a:spcPct val="80000"/>
              </a:lnSpc>
              <a:defRPr/>
            </a:pPr>
            <a:endParaRPr lang="en-US" b="1" u="sng" dirty="0" smtClean="0"/>
          </a:p>
          <a:p>
            <a:pPr eaLnBrk="1" hangingPunct="1">
              <a:lnSpc>
                <a:spcPct val="80000"/>
              </a:lnSpc>
              <a:defRPr/>
            </a:pPr>
            <a:r>
              <a:rPr lang="en-US" b="1" u="sng" dirty="0" smtClean="0"/>
              <a:t>1906- </a:t>
            </a:r>
            <a:r>
              <a:rPr lang="en-US" b="1" u="sng" dirty="0" smtClean="0"/>
              <a:t>Pure Food and Drug Act-</a:t>
            </a:r>
            <a:r>
              <a:rPr lang="en-US" dirty="0" smtClean="0"/>
              <a:t>products labeled, sold correctly, ingredients </a:t>
            </a:r>
            <a:r>
              <a:rPr lang="en-US" dirty="0" smtClean="0"/>
              <a:t>listed</a:t>
            </a:r>
          </a:p>
          <a:p>
            <a:pPr eaLnBrk="1" hangingPunct="1">
              <a:lnSpc>
                <a:spcPct val="80000"/>
              </a:lnSpc>
              <a:defRPr/>
            </a:pPr>
            <a:endParaRPr lang="en-US" dirty="0" smtClean="0"/>
          </a:p>
          <a:p>
            <a:pPr eaLnBrk="1" hangingPunct="1">
              <a:lnSpc>
                <a:spcPct val="80000"/>
              </a:lnSpc>
              <a:defRPr/>
            </a:pPr>
            <a:r>
              <a:rPr lang="en-US" dirty="0" smtClean="0"/>
              <a:t>E</a:t>
            </a:r>
            <a:r>
              <a:rPr lang="en-US" dirty="0" smtClean="0"/>
              <a:t>ventually led to the Food </a:t>
            </a:r>
            <a:r>
              <a:rPr lang="en-US" dirty="0" smtClean="0"/>
              <a:t>and Drug Administration </a:t>
            </a:r>
            <a:r>
              <a:rPr lang="en-US" b="1" u="sng" dirty="0" smtClean="0"/>
              <a:t>(FDA) 1930</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682" name="Picture 2" descr="Image result for patent medicine"/>
          <p:cNvPicPr>
            <a:picLocks noChangeAspect="1" noChangeArrowheads="1"/>
          </p:cNvPicPr>
          <p:nvPr/>
        </p:nvPicPr>
        <p:blipFill>
          <a:blip r:embed="rId2" cstate="print"/>
          <a:srcRect/>
          <a:stretch>
            <a:fillRect/>
          </a:stretch>
        </p:blipFill>
        <p:spPr bwMode="auto">
          <a:xfrm>
            <a:off x="3124200" y="3619500"/>
            <a:ext cx="5280163" cy="3238500"/>
          </a:xfrm>
          <a:prstGeom prst="rect">
            <a:avLst/>
          </a:prstGeom>
          <a:noFill/>
        </p:spPr>
      </p:pic>
      <p:pic>
        <p:nvPicPr>
          <p:cNvPr id="71684" name="Picture 4" descr="Image result for patent medicine"/>
          <p:cNvPicPr>
            <a:picLocks noChangeAspect="1" noChangeArrowheads="1"/>
          </p:cNvPicPr>
          <p:nvPr/>
        </p:nvPicPr>
        <p:blipFill>
          <a:blip r:embed="rId3" cstate="print"/>
          <a:srcRect/>
          <a:stretch>
            <a:fillRect/>
          </a:stretch>
        </p:blipFill>
        <p:spPr bwMode="auto">
          <a:xfrm>
            <a:off x="6303696" y="228600"/>
            <a:ext cx="2840304" cy="4114800"/>
          </a:xfrm>
          <a:prstGeom prst="rect">
            <a:avLst/>
          </a:prstGeom>
          <a:noFill/>
        </p:spPr>
      </p:pic>
      <p:pic>
        <p:nvPicPr>
          <p:cNvPr id="71686" name="Picture 6" descr="The Safest and Most Pleasant Preparation of Opium; Chemists Cocalac, Nourishing. Vitalizing. (A0414) - Emergence of Advertising in America - Duke Libraries: "/>
          <p:cNvPicPr>
            <a:picLocks noChangeAspect="1" noChangeArrowheads="1"/>
          </p:cNvPicPr>
          <p:nvPr/>
        </p:nvPicPr>
        <p:blipFill>
          <a:blip r:embed="rId4" cstate="print"/>
          <a:srcRect/>
          <a:stretch>
            <a:fillRect/>
          </a:stretch>
        </p:blipFill>
        <p:spPr bwMode="auto">
          <a:xfrm>
            <a:off x="0" y="733425"/>
            <a:ext cx="3237357" cy="61245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Jacob Riis</a:t>
            </a:r>
          </a:p>
        </p:txBody>
      </p:sp>
      <p:sp>
        <p:nvSpPr>
          <p:cNvPr id="3075" name="Rectangle 3"/>
          <p:cNvSpPr>
            <a:spLocks noGrp="1" noChangeArrowheads="1"/>
          </p:cNvSpPr>
          <p:nvPr>
            <p:ph type="body" idx="1"/>
          </p:nvPr>
        </p:nvSpPr>
        <p:spPr>
          <a:xfrm>
            <a:off x="0" y="1447800"/>
            <a:ext cx="9144000" cy="5410200"/>
          </a:xfrm>
        </p:spPr>
        <p:txBody>
          <a:bodyPr/>
          <a:lstStyle/>
          <a:p>
            <a:pPr eaLnBrk="1" hangingPunct="1">
              <a:defRPr/>
            </a:pPr>
            <a:r>
              <a:rPr lang="en-US" dirty="0" smtClean="0">
                <a:hlinkClick r:id="rId2" tooltip="Jacob Riis"/>
              </a:rPr>
              <a:t>Jacob Riis</a:t>
            </a:r>
            <a:r>
              <a:rPr lang="en-US" dirty="0" smtClean="0"/>
              <a:t> (1849-1914) - </a:t>
            </a:r>
            <a:r>
              <a:rPr lang="en-US" i="1" dirty="0" smtClean="0"/>
              <a:t>How the Other Half Lives,</a:t>
            </a:r>
            <a:r>
              <a:rPr lang="en-US" dirty="0" smtClean="0"/>
              <a:t> about the slums </a:t>
            </a:r>
          </a:p>
          <a:p>
            <a:pPr eaLnBrk="1" hangingPunct="1">
              <a:defRPr/>
            </a:pPr>
            <a:r>
              <a:rPr lang="en-US" dirty="0" smtClean="0"/>
              <a:t>As you look at the pictures:</a:t>
            </a:r>
          </a:p>
          <a:p>
            <a:pPr lvl="1" eaLnBrk="1" hangingPunct="1">
              <a:defRPr/>
            </a:pPr>
            <a:r>
              <a:rPr lang="en-US" dirty="0" smtClean="0"/>
              <a:t>1.  What are the rough conditions for the poor?</a:t>
            </a:r>
          </a:p>
          <a:p>
            <a:pPr lvl="1" eaLnBrk="1" hangingPunct="1">
              <a:defRPr/>
            </a:pPr>
            <a:r>
              <a:rPr lang="en-US" dirty="0" smtClean="0"/>
              <a:t>2.  How does the photograph attempt to bring out emotion in the viewer?</a:t>
            </a:r>
          </a:p>
        </p:txBody>
      </p:sp>
      <p:sp>
        <p:nvSpPr>
          <p:cNvPr id="11268" name="Footer Placeholder 1"/>
          <p:cNvSpPr>
            <a:spLocks noGrp="1"/>
          </p:cNvSpPr>
          <p:nvPr>
            <p:ph type="ftr" sz="quarter" idx="12"/>
          </p:nvPr>
        </p:nvSpPr>
        <p:spPr>
          <a:xfrm>
            <a:off x="3124200" y="6248400"/>
            <a:ext cx="5181600" cy="476250"/>
          </a:xfrm>
          <a:noFill/>
        </p:spPr>
        <p:txBody>
          <a:bodyPr/>
          <a:lstStyle/>
          <a:p>
            <a:endParaRPr lang="en-US" altLang="en-US" sz="16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p:txBody>
          <a:bodyPr/>
          <a:lstStyle/>
          <a:p>
            <a:pPr eaLnBrk="1" hangingPunct="1">
              <a:defRPr/>
            </a:pPr>
            <a:endParaRPr lang="en-US" dirty="0" smtClean="0"/>
          </a:p>
        </p:txBody>
      </p:sp>
      <p:sp>
        <p:nvSpPr>
          <p:cNvPr id="12292" name="Footer Placeholder 1"/>
          <p:cNvSpPr>
            <a:spLocks noGrp="1"/>
          </p:cNvSpPr>
          <p:nvPr>
            <p:ph type="ftr" sz="quarter" idx="12"/>
          </p:nvPr>
        </p:nvSpPr>
        <p:spPr>
          <a:noFill/>
        </p:spPr>
        <p:txBody>
          <a:bodyPr/>
          <a:lstStyle/>
          <a:p>
            <a:r>
              <a:rPr lang="en-US" altLang="en-US"/>
              <a:t>Aim:  How did the Progressive movement affect the US?</a:t>
            </a:r>
          </a:p>
        </p:txBody>
      </p:sp>
      <p:pic>
        <p:nvPicPr>
          <p:cNvPr id="12293" name="Picture 5"/>
          <p:cNvPicPr>
            <a:picLocks noChangeAspect="1" noChangeArrowheads="1"/>
          </p:cNvPicPr>
          <p:nvPr/>
        </p:nvPicPr>
        <p:blipFill>
          <a:blip r:embed="rId2" cstate="print"/>
          <a:srcRect/>
          <a:stretch>
            <a:fillRect/>
          </a:stretch>
        </p:blipFill>
        <p:spPr bwMode="auto">
          <a:xfrm>
            <a:off x="0" y="25400"/>
            <a:ext cx="9144000" cy="683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p:txBody>
          <a:bodyPr/>
          <a:lstStyle/>
          <a:p>
            <a:pPr eaLnBrk="1" hangingPunct="1">
              <a:defRPr/>
            </a:pPr>
            <a:endParaRPr lang="en-US" smtClean="0"/>
          </a:p>
        </p:txBody>
      </p:sp>
      <p:pic>
        <p:nvPicPr>
          <p:cNvPr id="13316" name="Picture 5" descr="riis-2"/>
          <p:cNvPicPr>
            <a:picLocks noChangeAspect="1" noChangeArrowheads="1"/>
          </p:cNvPicPr>
          <p:nvPr/>
        </p:nvPicPr>
        <p:blipFill>
          <a:blip r:embed="rId2" cstate="print"/>
          <a:srcRect/>
          <a:stretch>
            <a:fillRect/>
          </a:stretch>
        </p:blipFill>
        <p:spPr bwMode="auto">
          <a:xfrm>
            <a:off x="0" y="46038"/>
            <a:ext cx="9144000" cy="6770687"/>
          </a:xfrm>
          <a:prstGeom prst="rect">
            <a:avLst/>
          </a:prstGeom>
          <a:noFill/>
          <a:ln w="9525">
            <a:noFill/>
            <a:miter lim="800000"/>
            <a:headEnd/>
            <a:tailEnd/>
          </a:ln>
        </p:spPr>
      </p:pic>
      <p:sp>
        <p:nvSpPr>
          <p:cNvPr id="13317"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p:txBody>
          <a:bodyPr/>
          <a:lstStyle/>
          <a:p>
            <a:pPr eaLnBrk="1" hangingPunct="1">
              <a:defRPr/>
            </a:pPr>
            <a:endParaRPr lang="en-US" smtClean="0"/>
          </a:p>
        </p:txBody>
      </p:sp>
      <p:pic>
        <p:nvPicPr>
          <p:cNvPr id="12292" name="Picture 5" descr="image"/>
          <p:cNvPicPr>
            <a:picLocks noChangeAspect="1" noChangeArrowheads="1"/>
          </p:cNvPicPr>
          <p:nvPr/>
        </p:nvPicPr>
        <p:blipFill>
          <a:blip r:embed="rId2" cstate="print"/>
          <a:srcRect/>
          <a:stretch>
            <a:fillRect/>
          </a:stretch>
        </p:blipFill>
        <p:spPr bwMode="auto">
          <a:xfrm>
            <a:off x="0" y="46038"/>
            <a:ext cx="9144000" cy="6770687"/>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57150" y="152400"/>
            <a:ext cx="9029700" cy="6692900"/>
          </a:xfrm>
          <a:prstGeom prst="rect">
            <a:avLst/>
          </a:prstGeom>
          <a:noFill/>
          <a:ln w="9525">
            <a:noFill/>
            <a:miter lim="800000"/>
            <a:headEnd/>
            <a:tailEnd/>
          </a:ln>
        </p:spPr>
      </p:pic>
      <p:pic>
        <p:nvPicPr>
          <p:cNvPr id="12296" name="Picture 8"/>
          <p:cNvPicPr>
            <a:picLocks noChangeAspect="1" noChangeArrowheads="1"/>
          </p:cNvPicPr>
          <p:nvPr/>
        </p:nvPicPr>
        <p:blipFill>
          <a:blip r:embed="rId4" cstate="print"/>
          <a:srcRect/>
          <a:stretch>
            <a:fillRect/>
          </a:stretch>
        </p:blipFill>
        <p:spPr bwMode="auto">
          <a:xfrm>
            <a:off x="0" y="142875"/>
            <a:ext cx="9086850" cy="6715125"/>
          </a:xfrm>
          <a:prstGeom prst="rect">
            <a:avLst/>
          </a:prstGeom>
          <a:noFill/>
          <a:ln w="9525">
            <a:noFill/>
            <a:miter lim="800000"/>
            <a:headEnd/>
            <a:tailEnd/>
          </a:ln>
        </p:spPr>
      </p:pic>
      <p:sp>
        <p:nvSpPr>
          <p:cNvPr id="14343"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2000"/>
                                        <p:tgtEl>
                                          <p:spTgt spid="12294"/>
                                        </p:tgtEl>
                                      </p:cBhvr>
                                    </p:animEffect>
                                    <p:anim calcmode="lin" valueType="num">
                                      <p:cBhvr>
                                        <p:cTn id="13" dur="2000" fill="hold"/>
                                        <p:tgtEl>
                                          <p:spTgt spid="12294"/>
                                        </p:tgtEl>
                                        <p:attrNameLst>
                                          <p:attrName>ppt_w</p:attrName>
                                        </p:attrNameLst>
                                      </p:cBhvr>
                                      <p:tavLst>
                                        <p:tav tm="0" fmla="#ppt_w*sin(2.5*pi*$)">
                                          <p:val>
                                            <p:fltVal val="0"/>
                                          </p:val>
                                        </p:tav>
                                        <p:tav tm="100000">
                                          <p:val>
                                            <p:fltVal val="1"/>
                                          </p:val>
                                        </p:tav>
                                      </p:tavLst>
                                    </p:anim>
                                    <p:anim calcmode="lin" valueType="num">
                                      <p:cBhvr>
                                        <p:cTn id="14" dur="2000" fill="hold"/>
                                        <p:tgtEl>
                                          <p:spTgt spid="1229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wheel(1)">
                                      <p:cBhvr>
                                        <p:cTn id="19"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p:txBody>
          <a:bodyPr/>
          <a:lstStyle/>
          <a:p>
            <a:pPr eaLnBrk="1" hangingPunct="1">
              <a:defRPr/>
            </a:pPr>
            <a:endParaRPr lang="en-US" smtClean="0"/>
          </a:p>
        </p:txBody>
      </p:sp>
      <p:pic>
        <p:nvPicPr>
          <p:cNvPr id="15364" name="Picture 5" descr="watchdog1"/>
          <p:cNvPicPr>
            <a:picLocks noChangeAspect="1" noChangeArrowheads="1"/>
          </p:cNvPicPr>
          <p:nvPr/>
        </p:nvPicPr>
        <p:blipFill>
          <a:blip r:embed="rId2" cstate="print"/>
          <a:srcRect/>
          <a:stretch>
            <a:fillRect/>
          </a:stretch>
        </p:blipFill>
        <p:spPr bwMode="auto">
          <a:xfrm>
            <a:off x="0" y="46038"/>
            <a:ext cx="9144000" cy="6770687"/>
          </a:xfrm>
          <a:prstGeom prst="rect">
            <a:avLst/>
          </a:prstGeom>
          <a:noFill/>
          <a:ln w="9525">
            <a:noFill/>
            <a:miter lim="800000"/>
            <a:headEnd/>
            <a:tailEnd/>
          </a:ln>
        </p:spPr>
      </p:pic>
      <p:sp>
        <p:nvSpPr>
          <p:cNvPr id="15365"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smtClean="0"/>
              <a:t> Goals of Progressives</a:t>
            </a:r>
          </a:p>
        </p:txBody>
      </p:sp>
      <p:sp>
        <p:nvSpPr>
          <p:cNvPr id="21507" name="Rectangle 3"/>
          <p:cNvSpPr>
            <a:spLocks noGrp="1" noChangeArrowheads="1"/>
          </p:cNvSpPr>
          <p:nvPr>
            <p:ph type="body" idx="1"/>
          </p:nvPr>
        </p:nvSpPr>
        <p:spPr>
          <a:xfrm>
            <a:off x="457200" y="1600200"/>
            <a:ext cx="8229600" cy="4800600"/>
          </a:xfrm>
        </p:spPr>
        <p:txBody>
          <a:bodyPr/>
          <a:lstStyle/>
          <a:p>
            <a:pPr eaLnBrk="1" hangingPunct="1">
              <a:defRPr/>
            </a:pPr>
            <a:r>
              <a:rPr lang="en-US" sz="4000" dirty="0" smtClean="0"/>
              <a:t>Improve </a:t>
            </a:r>
            <a:r>
              <a:rPr lang="en-US" sz="4000" dirty="0" smtClean="0"/>
              <a:t>social </a:t>
            </a:r>
            <a:r>
              <a:rPr lang="en-US" sz="4000" dirty="0" smtClean="0"/>
              <a:t>conditions </a:t>
            </a:r>
          </a:p>
          <a:p>
            <a:pPr eaLnBrk="1" hangingPunct="1">
              <a:defRPr/>
            </a:pPr>
            <a:r>
              <a:rPr lang="en-US" sz="4000" dirty="0" smtClean="0"/>
              <a:t>Social Welfare</a:t>
            </a:r>
          </a:p>
          <a:p>
            <a:pPr eaLnBrk="1" hangingPunct="1">
              <a:defRPr/>
            </a:pPr>
            <a:r>
              <a:rPr lang="en-US" sz="4000" dirty="0" smtClean="0"/>
              <a:t>Economic reform for the lower class</a:t>
            </a:r>
          </a:p>
          <a:p>
            <a:pPr eaLnBrk="1" hangingPunct="1">
              <a:defRPr/>
            </a:pPr>
            <a:r>
              <a:rPr lang="en-US" sz="4000" dirty="0" smtClean="0"/>
              <a:t>Create </a:t>
            </a:r>
            <a:r>
              <a:rPr lang="en-US" sz="4000" dirty="0" smtClean="0"/>
              <a:t>efficiency (government and economics)</a:t>
            </a:r>
          </a:p>
          <a:p>
            <a:pPr eaLnBrk="1" hangingPunct="1">
              <a:defRPr/>
            </a:pPr>
            <a:r>
              <a:rPr lang="en-US" sz="4000" dirty="0" smtClean="0"/>
              <a:t>“Strengthen the State”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defRPr/>
            </a:pPr>
            <a:endParaRPr lang="en-US" dirty="0" smtClean="0"/>
          </a:p>
        </p:txBody>
      </p:sp>
      <p:sp>
        <p:nvSpPr>
          <p:cNvPr id="16388" name="Footer Placeholder 1"/>
          <p:cNvSpPr>
            <a:spLocks noGrp="1"/>
          </p:cNvSpPr>
          <p:nvPr>
            <p:ph type="ftr" sz="quarter" idx="12"/>
          </p:nvPr>
        </p:nvSpPr>
        <p:spPr>
          <a:noFill/>
        </p:spPr>
        <p:txBody>
          <a:bodyPr/>
          <a:lstStyle/>
          <a:p>
            <a:r>
              <a:rPr lang="en-US" altLang="en-US"/>
              <a:t>Aim:  How did the Progressive movement affect the US?</a:t>
            </a:r>
          </a:p>
        </p:txBody>
      </p:sp>
      <p:pic>
        <p:nvPicPr>
          <p:cNvPr id="16389" name="Picture 5"/>
          <p:cNvPicPr>
            <a:picLocks noChangeAspect="1" noChangeArrowheads="1"/>
          </p:cNvPicPr>
          <p:nvPr/>
        </p:nvPicPr>
        <p:blipFill>
          <a:blip r:embed="rId2" cstate="print"/>
          <a:srcRect/>
          <a:stretch>
            <a:fillRect/>
          </a:stretch>
        </p:blipFill>
        <p:spPr bwMode="auto">
          <a:xfrm>
            <a:off x="0" y="9525"/>
            <a:ext cx="9067800" cy="679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endParaRPr lang="en-US" smtClean="0"/>
          </a:p>
        </p:txBody>
      </p:sp>
      <p:sp>
        <p:nvSpPr>
          <p:cNvPr id="19459" name="Rectangle 3"/>
          <p:cNvSpPr>
            <a:spLocks noGrp="1" noChangeArrowheads="1"/>
          </p:cNvSpPr>
          <p:nvPr>
            <p:ph type="body" idx="1"/>
          </p:nvPr>
        </p:nvSpPr>
        <p:spPr/>
        <p:txBody>
          <a:bodyPr/>
          <a:lstStyle/>
          <a:p>
            <a:pPr eaLnBrk="1" hangingPunct="1">
              <a:defRPr/>
            </a:pPr>
            <a:endParaRPr lang="en-US" smtClean="0"/>
          </a:p>
        </p:txBody>
      </p:sp>
      <p:pic>
        <p:nvPicPr>
          <p:cNvPr id="15364" name="Picture 5" descr="riis3"/>
          <p:cNvPicPr>
            <a:picLocks noChangeAspect="1" noChangeArrowheads="1"/>
          </p:cNvPicPr>
          <p:nvPr/>
        </p:nvPicPr>
        <p:blipFill>
          <a:blip r:embed="rId2" cstate="print"/>
          <a:srcRect/>
          <a:stretch>
            <a:fillRect/>
          </a:stretch>
        </p:blipFill>
        <p:spPr bwMode="auto">
          <a:xfrm>
            <a:off x="0" y="0"/>
            <a:ext cx="9144000" cy="6811963"/>
          </a:xfrm>
          <a:prstGeom prst="rect">
            <a:avLst/>
          </a:prstGeom>
          <a:noFill/>
          <a:ln w="9525">
            <a:noFill/>
            <a:miter lim="800000"/>
            <a:headEnd/>
            <a:tailEnd/>
          </a:ln>
        </p:spPr>
      </p:pic>
      <p:pic>
        <p:nvPicPr>
          <p:cNvPr id="15366" name="Picture 6"/>
          <p:cNvPicPr>
            <a:picLocks noChangeAspect="1" noChangeArrowheads="1"/>
          </p:cNvPicPr>
          <p:nvPr/>
        </p:nvPicPr>
        <p:blipFill>
          <a:blip r:embed="rId3" cstate="print"/>
          <a:srcRect/>
          <a:stretch>
            <a:fillRect/>
          </a:stretch>
        </p:blipFill>
        <p:spPr bwMode="auto">
          <a:xfrm>
            <a:off x="0" y="49213"/>
            <a:ext cx="9144000" cy="6765925"/>
          </a:xfrm>
          <a:prstGeom prst="rect">
            <a:avLst/>
          </a:prstGeom>
          <a:noFill/>
          <a:ln w="9525">
            <a:noFill/>
            <a:miter lim="800000"/>
            <a:headEnd/>
            <a:tailEnd/>
          </a:ln>
        </p:spPr>
      </p:pic>
      <p:sp>
        <p:nvSpPr>
          <p:cNvPr id="17414"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circle(in)">
                                      <p:cBhvr>
                                        <p:cTn id="12"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a:defRPr/>
            </a:pPr>
            <a:r>
              <a:rPr lang="en-US" dirty="0" smtClean="0"/>
              <a:t>Nellie Bly(Elizabeth Cochran)</a:t>
            </a:r>
            <a:endParaRPr lang="en-US" dirty="0"/>
          </a:p>
        </p:txBody>
      </p:sp>
      <p:sp>
        <p:nvSpPr>
          <p:cNvPr id="3" name="Content Placeholder 2"/>
          <p:cNvSpPr>
            <a:spLocks noGrp="1"/>
          </p:cNvSpPr>
          <p:nvPr>
            <p:ph idx="1"/>
          </p:nvPr>
        </p:nvSpPr>
        <p:spPr>
          <a:xfrm>
            <a:off x="228600" y="1066800"/>
            <a:ext cx="5715000" cy="5562600"/>
          </a:xfrm>
        </p:spPr>
        <p:txBody>
          <a:bodyPr/>
          <a:lstStyle/>
          <a:p>
            <a:pPr>
              <a:defRPr/>
            </a:pPr>
            <a:r>
              <a:rPr lang="en-US" dirty="0" smtClean="0"/>
              <a:t>Offended by an article in Pittsburgh paper titled “What Girls Are Good For”</a:t>
            </a:r>
          </a:p>
          <a:p>
            <a:pPr>
              <a:defRPr/>
            </a:pPr>
            <a:r>
              <a:rPr lang="en-US" dirty="0" smtClean="0"/>
              <a:t>Criticized </a:t>
            </a:r>
            <a:r>
              <a:rPr lang="en-US" dirty="0" smtClean="0"/>
              <a:t>Mexican </a:t>
            </a:r>
            <a:r>
              <a:rPr lang="en-US" dirty="0" err="1" smtClean="0"/>
              <a:t>govt</a:t>
            </a:r>
            <a:r>
              <a:rPr lang="en-US" dirty="0" smtClean="0"/>
              <a:t> and thrown out of country</a:t>
            </a:r>
          </a:p>
          <a:p>
            <a:pPr>
              <a:defRPr/>
            </a:pPr>
            <a:r>
              <a:rPr lang="en-US" dirty="0" smtClean="0"/>
              <a:t>Moved to NY, couldn’t get a job for 6 months… editor at NY Sun said she could have a job if she pretended to be insane</a:t>
            </a:r>
            <a:endParaRPr lang="en-US" dirty="0"/>
          </a:p>
        </p:txBody>
      </p:sp>
      <p:sp>
        <p:nvSpPr>
          <p:cNvPr id="18436" name="Footer Placeholder 3"/>
          <p:cNvSpPr>
            <a:spLocks noGrp="1"/>
          </p:cNvSpPr>
          <p:nvPr>
            <p:ph type="ftr" sz="quarter" idx="12"/>
          </p:nvPr>
        </p:nvSpPr>
        <p:spPr>
          <a:noFill/>
        </p:spPr>
        <p:txBody>
          <a:bodyPr/>
          <a:lstStyle/>
          <a:p>
            <a:r>
              <a:rPr lang="en-US" altLang="en-US"/>
              <a:t>Aim:  How did the Progressive movement affect the US?</a:t>
            </a:r>
          </a:p>
        </p:txBody>
      </p:sp>
      <p:pic>
        <p:nvPicPr>
          <p:cNvPr id="18438" name="Picture 6" descr="Image result for nellie bly"/>
          <p:cNvPicPr>
            <a:picLocks noChangeAspect="1" noChangeArrowheads="1"/>
          </p:cNvPicPr>
          <p:nvPr/>
        </p:nvPicPr>
        <p:blipFill>
          <a:blip r:embed="rId2" cstate="print"/>
          <a:srcRect/>
          <a:stretch>
            <a:fillRect/>
          </a:stretch>
        </p:blipFill>
        <p:spPr bwMode="auto">
          <a:xfrm>
            <a:off x="5943600" y="1143000"/>
            <a:ext cx="3200400" cy="36484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274638"/>
            <a:ext cx="8229600" cy="868362"/>
          </a:xfrm>
        </p:spPr>
        <p:txBody>
          <a:bodyPr/>
          <a:lstStyle/>
          <a:p>
            <a:pPr eaLnBrk="1" hangingPunct="1">
              <a:defRPr/>
            </a:pPr>
            <a:r>
              <a:rPr lang="en-US" smtClean="0"/>
              <a:t>Nellie Bly</a:t>
            </a:r>
          </a:p>
        </p:txBody>
      </p:sp>
      <p:sp>
        <p:nvSpPr>
          <p:cNvPr id="8195" name="Rectangle 3"/>
          <p:cNvSpPr>
            <a:spLocks noGrp="1" noChangeArrowheads="1"/>
          </p:cNvSpPr>
          <p:nvPr>
            <p:ph type="body" idx="1"/>
          </p:nvPr>
        </p:nvSpPr>
        <p:spPr>
          <a:xfrm>
            <a:off x="228600" y="1143000"/>
            <a:ext cx="8763000" cy="5410200"/>
          </a:xfrm>
        </p:spPr>
        <p:txBody>
          <a:bodyPr/>
          <a:lstStyle/>
          <a:p>
            <a:pPr eaLnBrk="1" hangingPunct="1">
              <a:lnSpc>
                <a:spcPct val="90000"/>
              </a:lnSpc>
              <a:defRPr/>
            </a:pPr>
            <a:r>
              <a:rPr lang="en-US" dirty="0" smtClean="0"/>
              <a:t>Committed to the Blackwell's Island Insane Asylum, Bly experienced its conditions firsthand. 	The food—gruel broth, spoiled meat, bread that was little more than dried dough—she found inedible. The inmates were made to sit for much of each day on hard benches with scant protection from the cold. The nurses were rude and abusive, telling the patients to shut up and beating them if they did not. Speaking with her fellow residents, Bly was convinced that some were as sane as she was. </a:t>
            </a:r>
          </a:p>
          <a:p>
            <a:pPr eaLnBrk="1" hangingPunct="1">
              <a:lnSpc>
                <a:spcPct val="90000"/>
              </a:lnSpc>
              <a:defRPr/>
            </a:pPr>
            <a:r>
              <a:rPr lang="en-US" sz="3600" i="1" dirty="0" smtClean="0">
                <a:hlinkClick r:id="rId2" tooltip="Ten Days in a Mad-House"/>
              </a:rPr>
              <a:t>Ten Days in a Mad-House</a:t>
            </a:r>
            <a:r>
              <a:rPr lang="en-US" sz="3600" dirty="0" smtClean="0"/>
              <a:t> </a:t>
            </a:r>
          </a:p>
        </p:txBody>
      </p:sp>
      <p:sp>
        <p:nvSpPr>
          <p:cNvPr id="19460"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ircle(in)">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274638"/>
            <a:ext cx="8229600" cy="715962"/>
          </a:xfrm>
        </p:spPr>
        <p:txBody>
          <a:bodyPr/>
          <a:lstStyle/>
          <a:p>
            <a:pPr eaLnBrk="1" hangingPunct="1">
              <a:defRPr/>
            </a:pPr>
            <a:r>
              <a:rPr lang="en-US" dirty="0" smtClean="0"/>
              <a:t>Jane Addams- Hull House</a:t>
            </a:r>
          </a:p>
        </p:txBody>
      </p:sp>
      <p:sp>
        <p:nvSpPr>
          <p:cNvPr id="20483" name="Rectangle 3"/>
          <p:cNvSpPr>
            <a:spLocks noGrp="1" noChangeArrowheads="1"/>
          </p:cNvSpPr>
          <p:nvPr>
            <p:ph type="body" idx="1"/>
          </p:nvPr>
        </p:nvSpPr>
        <p:spPr/>
        <p:txBody>
          <a:bodyPr/>
          <a:lstStyle/>
          <a:p>
            <a:pPr eaLnBrk="1" hangingPunct="1">
              <a:lnSpc>
                <a:spcPct val="80000"/>
              </a:lnSpc>
              <a:defRPr/>
            </a:pPr>
            <a:r>
              <a:rPr lang="en-US" sz="3600" dirty="0" smtClean="0"/>
              <a:t>Settlement house for immigrants and women</a:t>
            </a:r>
          </a:p>
          <a:p>
            <a:pPr eaLnBrk="1" hangingPunct="1">
              <a:lnSpc>
                <a:spcPct val="80000"/>
              </a:lnSpc>
              <a:defRPr/>
            </a:pPr>
            <a:r>
              <a:rPr lang="en-US" sz="3600" dirty="0" smtClean="0"/>
              <a:t>3 R’s- residence, research, reform</a:t>
            </a:r>
          </a:p>
          <a:p>
            <a:pPr eaLnBrk="1" hangingPunct="1">
              <a:lnSpc>
                <a:spcPct val="80000"/>
              </a:lnSpc>
              <a:defRPr/>
            </a:pPr>
            <a:r>
              <a:rPr lang="en-US" sz="3600" dirty="0" smtClean="0"/>
              <a:t>By 1920, 500 houses in U.S.</a:t>
            </a:r>
          </a:p>
          <a:p>
            <a:pPr eaLnBrk="1" hangingPunct="1">
              <a:lnSpc>
                <a:spcPct val="80000"/>
              </a:lnSpc>
              <a:defRPr/>
            </a:pPr>
            <a:r>
              <a:rPr lang="en-US" sz="3600" dirty="0" smtClean="0"/>
              <a:t>Lasted until 2012!!</a:t>
            </a:r>
          </a:p>
        </p:txBody>
      </p:sp>
      <p:sp>
        <p:nvSpPr>
          <p:cNvPr id="20484"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ssolve">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ssolve">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381000"/>
          </a:xfrm>
        </p:spPr>
        <p:txBody>
          <a:bodyPr/>
          <a:lstStyle/>
          <a:p>
            <a:pPr>
              <a:defRPr/>
            </a:pPr>
            <a:endParaRPr lang="en-US" dirty="0"/>
          </a:p>
        </p:txBody>
      </p:sp>
      <p:sp>
        <p:nvSpPr>
          <p:cNvPr id="3" name="Content Placeholder 2"/>
          <p:cNvSpPr>
            <a:spLocks noGrp="1"/>
          </p:cNvSpPr>
          <p:nvPr>
            <p:ph idx="1"/>
          </p:nvPr>
        </p:nvSpPr>
        <p:spPr>
          <a:xfrm>
            <a:off x="228600" y="228600"/>
            <a:ext cx="8763000" cy="6553200"/>
          </a:xfrm>
        </p:spPr>
        <p:txBody>
          <a:bodyPr/>
          <a:lstStyle/>
          <a:p>
            <a:pPr>
              <a:defRPr/>
            </a:pPr>
            <a:r>
              <a:rPr lang="en-US" sz="1600" dirty="0" smtClean="0"/>
              <a:t>Upton Sinclair (1878–1968) — The Jungle (1906), U.S. meat-packing industry, and the books in the "Dead Hand series that critique the institutions (journalism, education, etc.) that could but do not prevent these abuses.</a:t>
            </a:r>
          </a:p>
          <a:p>
            <a:pPr>
              <a:defRPr/>
            </a:pPr>
            <a:r>
              <a:rPr lang="en-US" sz="1600" dirty="0" smtClean="0"/>
              <a:t>	Jacob Riis (1849-1914) – “How the Other Half Lives”, about the slums</a:t>
            </a:r>
          </a:p>
          <a:p>
            <a:pPr>
              <a:defRPr/>
            </a:pPr>
            <a:r>
              <a:rPr lang="en-US" sz="1600" dirty="0" smtClean="0"/>
              <a:t>	Ray </a:t>
            </a:r>
            <a:r>
              <a:rPr lang="en-US" sz="1600" dirty="0" err="1" smtClean="0"/>
              <a:t>Stannard</a:t>
            </a:r>
            <a:r>
              <a:rPr lang="en-US" sz="1600" dirty="0" smtClean="0"/>
              <a:t> Baker (1870–1946) — Race issues</a:t>
            </a:r>
          </a:p>
          <a:p>
            <a:pPr>
              <a:defRPr/>
            </a:pPr>
            <a:r>
              <a:rPr lang="en-US" sz="1600" dirty="0" smtClean="0"/>
              <a:t>Frances Keillor (1873-1952) — Studied chronic unemployment in her book "Out of Work”</a:t>
            </a:r>
          </a:p>
          <a:p>
            <a:pPr>
              <a:defRPr/>
            </a:pPr>
            <a:r>
              <a:rPr lang="en-US" sz="1600" dirty="0" smtClean="0"/>
              <a:t>Frank Norris (1870 -1902) “The Octopus” </a:t>
            </a:r>
          </a:p>
          <a:p>
            <a:pPr>
              <a:defRPr/>
            </a:pPr>
            <a:r>
              <a:rPr lang="en-US" sz="1600" dirty="0" smtClean="0"/>
              <a:t>	Lincoln Steffens (1866 – 1936) “The Shame of the Cities” (1904) </a:t>
            </a:r>
          </a:p>
          <a:p>
            <a:pPr>
              <a:defRPr/>
            </a:pPr>
            <a:r>
              <a:rPr lang="en-US" sz="1600" dirty="0" smtClean="0"/>
              <a:t>	Ida M. Tarbell (1857 – 1944) exposé, “The History of the Standard Oil Company”</a:t>
            </a:r>
          </a:p>
          <a:p>
            <a:pPr>
              <a:defRPr/>
            </a:pPr>
            <a:r>
              <a:rPr lang="en-US" sz="1600" dirty="0" smtClean="0"/>
              <a:t>Henry Dearest Lloyd (1852-1920) - Wealth Against Commonwealth, exposed the corruption within the Standard Oil Company</a:t>
            </a:r>
          </a:p>
          <a:p>
            <a:pPr>
              <a:defRPr/>
            </a:pPr>
            <a:r>
              <a:rPr lang="en-US" sz="1600" dirty="0" smtClean="0"/>
              <a:t>Thomas W. Lawson (1857-1924) “Frenzied Finance”(1906) on Amalgamated Copper stock scandal</a:t>
            </a:r>
          </a:p>
          <a:p>
            <a:pPr>
              <a:defRPr/>
            </a:pPr>
            <a:r>
              <a:rPr lang="en-US" sz="1600" dirty="0" smtClean="0"/>
              <a:t>Nellie Bly (1864 – 1922) “Ten Days in a Mad-House”</a:t>
            </a:r>
          </a:p>
          <a:p>
            <a:pPr>
              <a:defRPr/>
            </a:pPr>
            <a:r>
              <a:rPr lang="en-US" sz="1600" dirty="0" smtClean="0"/>
              <a:t>Helen Hunt Jackson (1831–1885) — “A Century of Dishonor”, U.S. policy regarding American Indians</a:t>
            </a:r>
          </a:p>
          <a:p>
            <a:pPr>
              <a:defRPr/>
            </a:pPr>
            <a:r>
              <a:rPr lang="en-US" dirty="0" smtClean="0"/>
              <a:t>Modern Muckrakers</a:t>
            </a:r>
          </a:p>
          <a:p>
            <a:pPr>
              <a:defRPr/>
            </a:pPr>
            <a:r>
              <a:rPr lang="en-US" sz="1600" dirty="0" smtClean="0"/>
              <a:t>Ralph Nader — consumer rights advocate; Unsafe at Any Speed (1965), exposed unsafe automobile manufacturing</a:t>
            </a:r>
          </a:p>
          <a:p>
            <a:pPr>
              <a:defRPr/>
            </a:pPr>
            <a:r>
              <a:rPr lang="en-US" sz="1600" dirty="0" smtClean="0"/>
              <a:t>Morgan Spurlock — American Filmmaker; exposed through example the dangers of McDonalds in his documentary Super Size Me</a:t>
            </a:r>
          </a:p>
          <a:p>
            <a:pPr>
              <a:defRPr/>
            </a:pPr>
            <a:r>
              <a:rPr lang="en-US" sz="1600" dirty="0" smtClean="0"/>
              <a:t>Al Gore - An Inconvenient Truth (2006)</a:t>
            </a:r>
          </a:p>
          <a:p>
            <a:pPr>
              <a:defRPr/>
            </a:pPr>
            <a:r>
              <a:rPr lang="en-US" sz="1600" dirty="0" smtClean="0"/>
              <a:t>Michael Moore — documentary filmmaker, director of Roger and Me, Bowling for Columbine, Fahrenheit 911, and </a:t>
            </a:r>
            <a:r>
              <a:rPr lang="en-US" sz="1600" dirty="0" err="1" smtClean="0"/>
              <a:t>SiCKO</a:t>
            </a:r>
            <a:endParaRPr lang="en-US" sz="1600" dirty="0" smtClean="0"/>
          </a:p>
          <a:p>
            <a:pPr>
              <a:defRPr/>
            </a:pPr>
            <a:endParaRPr lang="en-US" dirty="0"/>
          </a:p>
        </p:txBody>
      </p:sp>
      <p:sp>
        <p:nvSpPr>
          <p:cNvPr id="21508" name="Footer Placeholder 3"/>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57200" y="152400"/>
            <a:ext cx="8229600" cy="609600"/>
          </a:xfrm>
        </p:spPr>
        <p:txBody>
          <a:bodyPr/>
          <a:lstStyle/>
          <a:p>
            <a:pPr eaLnBrk="1" hangingPunct="1">
              <a:defRPr/>
            </a:pPr>
            <a:r>
              <a:rPr lang="en-US" dirty="0" smtClean="0"/>
              <a:t>Suffragettes</a:t>
            </a:r>
          </a:p>
        </p:txBody>
      </p:sp>
      <p:sp>
        <p:nvSpPr>
          <p:cNvPr id="26627" name="Rectangle 3"/>
          <p:cNvSpPr>
            <a:spLocks noGrp="1" noChangeArrowheads="1"/>
          </p:cNvSpPr>
          <p:nvPr>
            <p:ph type="body" idx="1"/>
          </p:nvPr>
        </p:nvSpPr>
        <p:spPr>
          <a:xfrm>
            <a:off x="152400" y="914400"/>
            <a:ext cx="8534400" cy="5791200"/>
          </a:xfrm>
        </p:spPr>
        <p:txBody>
          <a:bodyPr/>
          <a:lstStyle/>
          <a:p>
            <a:pPr eaLnBrk="1" hangingPunct="1">
              <a:lnSpc>
                <a:spcPct val="80000"/>
              </a:lnSpc>
              <a:defRPr/>
            </a:pPr>
            <a:r>
              <a:rPr lang="en-US" sz="2400" dirty="0" smtClean="0"/>
              <a:t>Early movement</a:t>
            </a:r>
          </a:p>
          <a:p>
            <a:pPr lvl="1" eaLnBrk="1" hangingPunct="1">
              <a:lnSpc>
                <a:spcPct val="80000"/>
              </a:lnSpc>
              <a:defRPr/>
            </a:pPr>
            <a:r>
              <a:rPr lang="en-US" sz="2000" dirty="0" smtClean="0"/>
              <a:t>Seneca Falls convention (1848)</a:t>
            </a:r>
          </a:p>
          <a:p>
            <a:pPr lvl="2" eaLnBrk="1" hangingPunct="1">
              <a:lnSpc>
                <a:spcPct val="80000"/>
              </a:lnSpc>
              <a:defRPr/>
            </a:pPr>
            <a:r>
              <a:rPr lang="en-US" sz="1800" dirty="0" smtClean="0"/>
              <a:t>Elizabeth Cady Stanton/</a:t>
            </a:r>
            <a:r>
              <a:rPr lang="en-US" sz="1800" dirty="0" err="1" smtClean="0"/>
              <a:t>Lucretia</a:t>
            </a:r>
            <a:r>
              <a:rPr lang="en-US" sz="1800" dirty="0" smtClean="0"/>
              <a:t> Mott</a:t>
            </a:r>
          </a:p>
          <a:p>
            <a:pPr eaLnBrk="1" hangingPunct="1">
              <a:lnSpc>
                <a:spcPct val="80000"/>
              </a:lnSpc>
              <a:defRPr/>
            </a:pPr>
            <a:r>
              <a:rPr lang="en-US" sz="2400" dirty="0" smtClean="0"/>
              <a:t>National American Women Suffrage Movement</a:t>
            </a:r>
          </a:p>
          <a:p>
            <a:pPr lvl="1" eaLnBrk="1" hangingPunct="1">
              <a:lnSpc>
                <a:spcPct val="80000"/>
              </a:lnSpc>
              <a:defRPr/>
            </a:pPr>
            <a:r>
              <a:rPr lang="en-US" sz="2000" dirty="0" smtClean="0"/>
              <a:t>Susan B. Anthony/ arrested for voting in 1872!!</a:t>
            </a:r>
          </a:p>
          <a:p>
            <a:pPr eaLnBrk="1" hangingPunct="1">
              <a:lnSpc>
                <a:spcPct val="80000"/>
              </a:lnSpc>
              <a:defRPr/>
            </a:pPr>
            <a:r>
              <a:rPr lang="en-US" dirty="0" smtClean="0"/>
              <a:t>WCTU –Frances Willard</a:t>
            </a:r>
          </a:p>
          <a:p>
            <a:pPr eaLnBrk="1" hangingPunct="1">
              <a:lnSpc>
                <a:spcPct val="80000"/>
              </a:lnSpc>
              <a:defRPr/>
            </a:pPr>
            <a:r>
              <a:rPr lang="en-US" dirty="0" smtClean="0"/>
              <a:t>National Women’s Party(1917)</a:t>
            </a:r>
          </a:p>
          <a:p>
            <a:pPr lvl="1" eaLnBrk="1" hangingPunct="1">
              <a:lnSpc>
                <a:spcPct val="80000"/>
              </a:lnSpc>
              <a:defRPr/>
            </a:pPr>
            <a:r>
              <a:rPr lang="en-US" sz="2400" dirty="0" smtClean="0"/>
              <a:t>Alice Paul/Lucy Burns/Carrie Catt</a:t>
            </a:r>
          </a:p>
          <a:p>
            <a:pPr lvl="2" eaLnBrk="1" hangingPunct="1">
              <a:lnSpc>
                <a:spcPct val="80000"/>
              </a:lnSpc>
              <a:defRPr/>
            </a:pPr>
            <a:r>
              <a:rPr lang="en-US" sz="2000" dirty="0" smtClean="0"/>
              <a:t>Imprisoned for “obstructing traffic” while picketing Pres. Wilson</a:t>
            </a:r>
          </a:p>
          <a:p>
            <a:pPr lvl="3" eaLnBrk="1" hangingPunct="1">
              <a:lnSpc>
                <a:spcPct val="80000"/>
              </a:lnSpc>
              <a:defRPr/>
            </a:pPr>
            <a:r>
              <a:rPr lang="en-US" sz="1600" dirty="0" smtClean="0"/>
              <a:t>Men would abuse them while they protested/men who helped them were arrested</a:t>
            </a:r>
          </a:p>
          <a:p>
            <a:pPr lvl="2" eaLnBrk="1" hangingPunct="1">
              <a:lnSpc>
                <a:spcPct val="80000"/>
              </a:lnSpc>
              <a:defRPr/>
            </a:pPr>
            <a:r>
              <a:rPr lang="en-US" sz="2000" dirty="0" smtClean="0"/>
              <a:t>Went on hunger strike in prison and guards forced raw eggs down her throat thru a feeding tube</a:t>
            </a:r>
          </a:p>
          <a:p>
            <a:pPr lvl="2" eaLnBrk="1" hangingPunct="1">
              <a:lnSpc>
                <a:spcPct val="80000"/>
              </a:lnSpc>
              <a:defRPr/>
            </a:pPr>
            <a:r>
              <a:rPr lang="en-US" sz="2000" dirty="0" smtClean="0"/>
              <a:t>“Night of Terror” (Nov. 15</a:t>
            </a:r>
            <a:r>
              <a:rPr lang="en-US" sz="2000" baseline="30000" dirty="0" smtClean="0"/>
              <a:t>th</a:t>
            </a:r>
            <a:r>
              <a:rPr lang="en-US" sz="2000" dirty="0" smtClean="0"/>
              <a:t> 1917)- women protestors beaten unconscious by guards</a:t>
            </a:r>
          </a:p>
          <a:p>
            <a:pPr lvl="2" eaLnBrk="1" hangingPunct="1">
              <a:lnSpc>
                <a:spcPct val="80000"/>
              </a:lnSpc>
              <a:defRPr/>
            </a:pPr>
            <a:endParaRPr lang="en-US" sz="1600" dirty="0" smtClean="0"/>
          </a:p>
          <a:p>
            <a:pPr lvl="1" eaLnBrk="1" hangingPunct="1">
              <a:lnSpc>
                <a:spcPct val="80000"/>
              </a:lnSpc>
              <a:buFont typeface="Wingdings" pitchFamily="2" charset="2"/>
              <a:buNone/>
              <a:defRPr/>
            </a:pPr>
            <a:endParaRPr lang="en-US" sz="2000" dirty="0" smtClean="0"/>
          </a:p>
        </p:txBody>
      </p:sp>
      <p:sp>
        <p:nvSpPr>
          <p:cNvPr id="25604"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ssolve">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dissolve">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dissolve">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dissolve">
                                      <p:cBhvr>
                                        <p:cTn id="47" dur="500"/>
                                        <p:tgtEl>
                                          <p:spTgt spid="266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dissolve">
                                      <p:cBhvr>
                                        <p:cTn id="52" dur="500"/>
                                        <p:tgtEl>
                                          <p:spTgt spid="2662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6627">
                                            <p:txEl>
                                              <p:pRg st="10" end="10"/>
                                            </p:txEl>
                                          </p:spTgt>
                                        </p:tgtEl>
                                        <p:attrNameLst>
                                          <p:attrName>style.visibility</p:attrName>
                                        </p:attrNameLst>
                                      </p:cBhvr>
                                      <p:to>
                                        <p:strVal val="visible"/>
                                      </p:to>
                                    </p:set>
                                    <p:animEffect transition="in" filter="dissolve">
                                      <p:cBhvr>
                                        <p:cTn id="57" dur="500"/>
                                        <p:tgtEl>
                                          <p:spTgt spid="2662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6627">
                                            <p:txEl>
                                              <p:pRg st="11" end="11"/>
                                            </p:txEl>
                                          </p:spTgt>
                                        </p:tgtEl>
                                        <p:attrNameLst>
                                          <p:attrName>style.visibility</p:attrName>
                                        </p:attrNameLst>
                                      </p:cBhvr>
                                      <p:to>
                                        <p:strVal val="visible"/>
                                      </p:to>
                                    </p:set>
                                    <p:animEffect transition="in" filter="dissolve">
                                      <p:cBhvr>
                                        <p:cTn id="62" dur="500"/>
                                        <p:tgtEl>
                                          <p:spTgt spid="266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defRPr/>
            </a:pPr>
            <a:r>
              <a:rPr lang="en-US" smtClean="0"/>
              <a:t>Suffraggettes</a:t>
            </a:r>
            <a:endParaRPr lang="en-US" dirty="0"/>
          </a:p>
        </p:txBody>
      </p:sp>
      <p:sp>
        <p:nvSpPr>
          <p:cNvPr id="3" name="Content Placeholder 2"/>
          <p:cNvSpPr>
            <a:spLocks noGrp="1"/>
          </p:cNvSpPr>
          <p:nvPr>
            <p:ph idx="1"/>
          </p:nvPr>
        </p:nvSpPr>
        <p:spPr/>
        <p:txBody>
          <a:bodyPr/>
          <a:lstStyle/>
          <a:p>
            <a:pPr>
              <a:defRPr/>
            </a:pPr>
            <a:r>
              <a:rPr lang="en-US" sz="2800" dirty="0" smtClean="0"/>
              <a:t>National Women’s Party(1917)</a:t>
            </a:r>
          </a:p>
          <a:p>
            <a:pPr>
              <a:defRPr/>
            </a:pPr>
            <a:r>
              <a:rPr lang="en-US" sz="2800" dirty="0" smtClean="0"/>
              <a:t>Alice Paul/Lucy Burns/Carrie Catt</a:t>
            </a:r>
          </a:p>
          <a:p>
            <a:pPr>
              <a:defRPr/>
            </a:pPr>
            <a:r>
              <a:rPr lang="en-US" sz="2800" dirty="0" smtClean="0"/>
              <a:t>Imprisoned for “obstructing traffic” while picketing Pres. Wilson</a:t>
            </a:r>
          </a:p>
          <a:p>
            <a:pPr>
              <a:defRPr/>
            </a:pPr>
            <a:r>
              <a:rPr lang="en-US" sz="2800" dirty="0" smtClean="0"/>
              <a:t>Men would abuse them while they protested/men who helped them were arrested</a:t>
            </a:r>
          </a:p>
          <a:p>
            <a:pPr>
              <a:defRPr/>
            </a:pPr>
            <a:r>
              <a:rPr lang="en-US" sz="2800" dirty="0" smtClean="0"/>
              <a:t>Went on hunger strike in prison and guards forced raw eggs down her throat thru a feeding tube</a:t>
            </a:r>
          </a:p>
          <a:p>
            <a:pPr>
              <a:defRPr/>
            </a:pPr>
            <a:r>
              <a:rPr lang="en-US" sz="2800" dirty="0" smtClean="0"/>
              <a:t>“Night of Terror” (Nov. 15th 1917)- women protestors beaten unconscious by guards</a:t>
            </a:r>
          </a:p>
          <a:p>
            <a:pPr>
              <a:defRPr/>
            </a:pPr>
            <a:endParaRPr lang="en-US" sz="2800" dirty="0"/>
          </a:p>
        </p:txBody>
      </p:sp>
      <p:sp>
        <p:nvSpPr>
          <p:cNvPr id="26628" name="Footer Placeholder 3"/>
          <p:cNvSpPr>
            <a:spLocks noGrp="1"/>
          </p:cNvSpPr>
          <p:nvPr>
            <p:ph type="ftr" sz="quarter" idx="12"/>
          </p:nvPr>
        </p:nvSpPr>
        <p:spPr>
          <a:noFill/>
        </p:spPr>
        <p:txBody>
          <a:bodyPr/>
          <a:lstStyle/>
          <a:p>
            <a:r>
              <a:rPr lang="en-US"/>
              <a:t>Aim:  How did the Progressive movement affect the US?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pPr>
              <a:defRPr/>
            </a:pPr>
            <a:r>
              <a:rPr lang="en-US" dirty="0" smtClean="0"/>
              <a:t>19</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228600" y="762000"/>
            <a:ext cx="8686800" cy="5791200"/>
          </a:xfrm>
        </p:spPr>
        <p:txBody>
          <a:bodyPr/>
          <a:lstStyle/>
          <a:p>
            <a:pPr>
              <a:defRPr/>
            </a:pPr>
            <a:r>
              <a:rPr lang="en-US" sz="3600" dirty="0" smtClean="0"/>
              <a:t>Impact of WWI on women’s suffrage huge!!!</a:t>
            </a:r>
          </a:p>
          <a:p>
            <a:pPr lvl="1">
              <a:defRPr/>
            </a:pPr>
            <a:r>
              <a:rPr lang="en-US" sz="2400" dirty="0" smtClean="0"/>
              <a:t>Wilson “urges” Congress to pass it as a “war measure”!!  ???</a:t>
            </a:r>
          </a:p>
          <a:p>
            <a:pPr lvl="1">
              <a:defRPr/>
            </a:pPr>
            <a:r>
              <a:rPr lang="en-US" sz="2400" dirty="0" smtClean="0"/>
              <a:t>Men went to war, women went to work!!!</a:t>
            </a:r>
          </a:p>
          <a:p>
            <a:pPr lvl="1">
              <a:defRPr/>
            </a:pPr>
            <a:r>
              <a:rPr lang="en-US" sz="2400" dirty="0" smtClean="0"/>
              <a:t>“No taxation without representation”!!!!!!</a:t>
            </a:r>
          </a:p>
          <a:p>
            <a:pPr>
              <a:defRPr/>
            </a:pPr>
            <a:r>
              <a:rPr lang="en-US" sz="3600" dirty="0" smtClean="0"/>
              <a:t>1920- 19th Amendment</a:t>
            </a:r>
          </a:p>
          <a:p>
            <a:pPr lvl="1">
              <a:defRPr/>
            </a:pPr>
            <a:r>
              <a:rPr lang="en-US" sz="2400" dirty="0" smtClean="0"/>
              <a:t>Prevents a state from banning the right of women to vote!!! What does that imply?</a:t>
            </a:r>
          </a:p>
          <a:p>
            <a:pPr lvl="1">
              <a:defRPr/>
            </a:pPr>
            <a:r>
              <a:rPr lang="en-US" sz="2400" dirty="0" smtClean="0"/>
              <a:t>Some states had allowed women the right to vote much earlier than the amendment</a:t>
            </a:r>
          </a:p>
          <a:p>
            <a:pPr lvl="1">
              <a:defRPr/>
            </a:pPr>
            <a:r>
              <a:rPr lang="en-US" sz="2400" dirty="0" smtClean="0"/>
              <a:t>New Jersey originally (1776), but later banned specifically</a:t>
            </a:r>
          </a:p>
          <a:p>
            <a:pPr lvl="1">
              <a:defRPr/>
            </a:pPr>
            <a:r>
              <a:rPr lang="en-US" sz="2400" dirty="0" smtClean="0"/>
              <a:t>Wyoming 1869, western states usually allowed women to  vote earlier</a:t>
            </a:r>
          </a:p>
          <a:p>
            <a:pPr>
              <a:defRPr/>
            </a:pPr>
            <a:endParaRPr lang="en-US" dirty="0"/>
          </a:p>
        </p:txBody>
      </p:sp>
      <p:sp>
        <p:nvSpPr>
          <p:cNvPr id="27652" name="Footer Placeholder 3"/>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609">
                                          <p:stCondLst>
                                            <p:cond delay="0"/>
                                          </p:stCondLst>
                                        </p:cTn>
                                        <p:tgtEl>
                                          <p:spTgt spid="3">
                                            <p:txEl>
                                              <p:pRg st="3" end="3"/>
                                            </p:txEl>
                                          </p:spTgt>
                                        </p:tgtEl>
                                      </p:cBhvr>
                                    </p:animEffect>
                                    <p:anim calcmode="lin" valueType="num">
                                      <p:cBhvr>
                                        <p:cTn id="62" dur="191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97"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97" tmFilter="0, 0; 0.125,0.2665; 0.25,0.4; 0.375,0.465; 0.5,0.5;  0.625,0.535; 0.75,0.6; 0.875,0.7335; 1,1">
                                          <p:stCondLst>
                                            <p:cond delay="697"/>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49" tmFilter="0, 0; 0.125,0.2665; 0.25,0.4; 0.375,0.465; 0.5,0.5;  0.625,0.535; 0.75,0.6; 0.875,0.7335; 1,1">
                                          <p:stCondLst>
                                            <p:cond delay="1390"/>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72" tmFilter="0, 0; 0.125,0.2665; 0.25,0.4; 0.375,0.465; 0.5,0.5;  0.625,0.535; 0.75,0.6; 0.875,0.7335; 1,1">
                                          <p:stCondLst>
                                            <p:cond delay="1739"/>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7">
                                          <p:stCondLst>
                                            <p:cond delay="682"/>
                                          </p:stCondLst>
                                        </p:cTn>
                                        <p:tgtEl>
                                          <p:spTgt spid="3">
                                            <p:txEl>
                                              <p:pRg st="3" end="3"/>
                                            </p:txEl>
                                          </p:spTgt>
                                        </p:tgtEl>
                                      </p:cBhvr>
                                      <p:to x="100000" y="60000"/>
                                    </p:animScale>
                                    <p:animScale>
                                      <p:cBhvr>
                                        <p:cTn id="68" dur="174" decel="50000">
                                          <p:stCondLst>
                                            <p:cond delay="710"/>
                                          </p:stCondLst>
                                        </p:cTn>
                                        <p:tgtEl>
                                          <p:spTgt spid="3">
                                            <p:txEl>
                                              <p:pRg st="3" end="3"/>
                                            </p:txEl>
                                          </p:spTgt>
                                        </p:tgtEl>
                                      </p:cBhvr>
                                      <p:to x="100000" y="100000"/>
                                    </p:animScale>
                                    <p:animScale>
                                      <p:cBhvr>
                                        <p:cTn id="69" dur="27">
                                          <p:stCondLst>
                                            <p:cond delay="1378"/>
                                          </p:stCondLst>
                                        </p:cTn>
                                        <p:tgtEl>
                                          <p:spTgt spid="3">
                                            <p:txEl>
                                              <p:pRg st="3" end="3"/>
                                            </p:txEl>
                                          </p:spTgt>
                                        </p:tgtEl>
                                      </p:cBhvr>
                                      <p:to x="100000" y="80000"/>
                                    </p:animScale>
                                    <p:animScale>
                                      <p:cBhvr>
                                        <p:cTn id="70" dur="174" decel="50000">
                                          <p:stCondLst>
                                            <p:cond delay="1405"/>
                                          </p:stCondLst>
                                        </p:cTn>
                                        <p:tgtEl>
                                          <p:spTgt spid="3">
                                            <p:txEl>
                                              <p:pRg st="3" end="3"/>
                                            </p:txEl>
                                          </p:spTgt>
                                        </p:tgtEl>
                                      </p:cBhvr>
                                      <p:to x="100000" y="100000"/>
                                    </p:animScale>
                                    <p:animScale>
                                      <p:cBhvr>
                                        <p:cTn id="71" dur="27">
                                          <p:stCondLst>
                                            <p:cond delay="1724"/>
                                          </p:stCondLst>
                                        </p:cTn>
                                        <p:tgtEl>
                                          <p:spTgt spid="3">
                                            <p:txEl>
                                              <p:pRg st="3" end="3"/>
                                            </p:txEl>
                                          </p:spTgt>
                                        </p:tgtEl>
                                      </p:cBhvr>
                                      <p:to x="100000" y="90000"/>
                                    </p:animScale>
                                    <p:animScale>
                                      <p:cBhvr>
                                        <p:cTn id="72" dur="174" decel="50000">
                                          <p:stCondLst>
                                            <p:cond delay="1751"/>
                                          </p:stCondLst>
                                        </p:cTn>
                                        <p:tgtEl>
                                          <p:spTgt spid="3">
                                            <p:txEl>
                                              <p:pRg st="3" end="3"/>
                                            </p:txEl>
                                          </p:spTgt>
                                        </p:tgtEl>
                                      </p:cBhvr>
                                      <p:to x="100000" y="100000"/>
                                    </p:animScale>
                                    <p:animScale>
                                      <p:cBhvr>
                                        <p:cTn id="73" dur="27">
                                          <p:stCondLst>
                                            <p:cond delay="1898"/>
                                          </p:stCondLst>
                                        </p:cTn>
                                        <p:tgtEl>
                                          <p:spTgt spid="3">
                                            <p:txEl>
                                              <p:pRg st="3" end="3"/>
                                            </p:txEl>
                                          </p:spTgt>
                                        </p:tgtEl>
                                      </p:cBhvr>
                                      <p:to x="100000" y="95000"/>
                                    </p:animScale>
                                    <p:animScale>
                                      <p:cBhvr>
                                        <p:cTn id="74" dur="174" decel="50000">
                                          <p:stCondLst>
                                            <p:cond delay="1926"/>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a:xfrm>
            <a:off x="457200" y="4343400"/>
            <a:ext cx="8229600" cy="2514600"/>
          </a:xfrm>
        </p:spPr>
        <p:txBody>
          <a:bodyPr/>
          <a:lstStyle/>
          <a:p>
            <a:pPr eaLnBrk="1" hangingPunct="1">
              <a:lnSpc>
                <a:spcPct val="80000"/>
              </a:lnSpc>
              <a:defRPr/>
            </a:pPr>
            <a:r>
              <a:rPr lang="en-US" sz="2000" smtClean="0"/>
              <a:t>   Full suffrage-green</a:t>
            </a:r>
          </a:p>
          <a:p>
            <a:pPr eaLnBrk="1" hangingPunct="1">
              <a:lnSpc>
                <a:spcPct val="80000"/>
              </a:lnSpc>
              <a:defRPr/>
            </a:pPr>
            <a:r>
              <a:rPr lang="en-US" sz="2000" smtClean="0"/>
              <a:t>   Presidential suffrage-orange</a:t>
            </a:r>
          </a:p>
          <a:p>
            <a:pPr eaLnBrk="1" hangingPunct="1">
              <a:lnSpc>
                <a:spcPct val="80000"/>
              </a:lnSpc>
              <a:defRPr/>
            </a:pPr>
            <a:r>
              <a:rPr lang="en-US" sz="2000" smtClean="0"/>
              <a:t>   Primary suffrage- dark blue</a:t>
            </a:r>
          </a:p>
          <a:p>
            <a:pPr eaLnBrk="1" hangingPunct="1">
              <a:lnSpc>
                <a:spcPct val="80000"/>
              </a:lnSpc>
              <a:defRPr/>
            </a:pPr>
            <a:r>
              <a:rPr lang="en-US" sz="2000" smtClean="0"/>
              <a:t>   Municipal suffrage-yellow</a:t>
            </a:r>
          </a:p>
          <a:p>
            <a:pPr eaLnBrk="1" hangingPunct="1">
              <a:lnSpc>
                <a:spcPct val="80000"/>
              </a:lnSpc>
              <a:defRPr/>
            </a:pPr>
            <a:r>
              <a:rPr lang="en-US" sz="2000" smtClean="0"/>
              <a:t>   School, bond, or tax suffrage-light blue</a:t>
            </a:r>
          </a:p>
          <a:p>
            <a:pPr eaLnBrk="1" hangingPunct="1">
              <a:lnSpc>
                <a:spcPct val="80000"/>
              </a:lnSpc>
              <a:defRPr/>
            </a:pPr>
            <a:r>
              <a:rPr lang="en-US" sz="2000" smtClean="0"/>
              <a:t>   Municipal suffrage in some cities- dark red</a:t>
            </a:r>
          </a:p>
          <a:p>
            <a:pPr eaLnBrk="1" hangingPunct="1">
              <a:lnSpc>
                <a:spcPct val="80000"/>
              </a:lnSpc>
              <a:defRPr/>
            </a:pPr>
            <a:r>
              <a:rPr lang="en-US" sz="2000" smtClean="0"/>
              <a:t>   Primary suffrage in some cities- pink</a:t>
            </a:r>
          </a:p>
          <a:p>
            <a:pPr eaLnBrk="1" hangingPunct="1">
              <a:lnSpc>
                <a:spcPct val="80000"/>
              </a:lnSpc>
              <a:defRPr/>
            </a:pPr>
            <a:r>
              <a:rPr lang="en-US" sz="2000" smtClean="0"/>
              <a:t>   No suffrage-red</a:t>
            </a:r>
          </a:p>
        </p:txBody>
      </p:sp>
      <p:pic>
        <p:nvPicPr>
          <p:cNvPr id="28676" name="Picture 7" descr="File:Map of US Suffrage, 1920.svg"/>
          <p:cNvPicPr>
            <a:picLocks noChangeAspect="1" noChangeArrowheads="1"/>
          </p:cNvPicPr>
          <p:nvPr/>
        </p:nvPicPr>
        <p:blipFill>
          <a:blip r:embed="rId2" cstate="print"/>
          <a:srcRect/>
          <a:stretch>
            <a:fillRect/>
          </a:stretch>
        </p:blipFill>
        <p:spPr bwMode="auto">
          <a:xfrm>
            <a:off x="1524000" y="0"/>
            <a:ext cx="7620000" cy="4714875"/>
          </a:xfrm>
          <a:prstGeom prst="rect">
            <a:avLst/>
          </a:prstGeom>
          <a:noFill/>
          <a:ln w="9525">
            <a:noFill/>
            <a:miter lim="800000"/>
            <a:headEnd/>
            <a:tailEnd/>
          </a:ln>
        </p:spPr>
      </p:pic>
      <p:sp>
        <p:nvSpPr>
          <p:cNvPr id="28677"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mtClean="0"/>
              <a:t>Origins of Progressivism</a:t>
            </a:r>
          </a:p>
        </p:txBody>
      </p:sp>
      <p:sp>
        <p:nvSpPr>
          <p:cNvPr id="22531" name="Rectangle 3"/>
          <p:cNvSpPr>
            <a:spLocks noGrp="1" noChangeArrowheads="1"/>
          </p:cNvSpPr>
          <p:nvPr>
            <p:ph type="body" idx="1"/>
          </p:nvPr>
        </p:nvSpPr>
        <p:spPr/>
        <p:txBody>
          <a:bodyPr/>
          <a:lstStyle/>
          <a:p>
            <a:pPr eaLnBrk="1" hangingPunct="1">
              <a:defRPr/>
            </a:pPr>
            <a:r>
              <a:rPr lang="en-US" smtClean="0"/>
              <a:t>Copied ideas from Populists</a:t>
            </a:r>
          </a:p>
          <a:p>
            <a:pPr eaLnBrk="1" hangingPunct="1">
              <a:defRPr/>
            </a:pPr>
            <a:r>
              <a:rPr lang="en-US" smtClean="0"/>
              <a:t>Society now too complex to allow for laissez faire governing</a:t>
            </a:r>
          </a:p>
          <a:p>
            <a:pPr eaLnBrk="1" hangingPunct="1">
              <a:defRPr/>
            </a:pPr>
            <a:r>
              <a:rPr lang="en-US" smtClean="0"/>
              <a:t>Incredible growth of  big business made business more powerful than government</a:t>
            </a:r>
          </a:p>
          <a:p>
            <a:pPr eaLnBrk="1" hangingPunct="1">
              <a:defRPr/>
            </a:pPr>
            <a:r>
              <a:rPr lang="en-US" smtClean="0"/>
              <a:t>Increased voice from women</a:t>
            </a:r>
          </a:p>
          <a:p>
            <a:pPr eaLnBrk="1" hangingPunct="1">
              <a:defRPr/>
            </a:pPr>
            <a:r>
              <a:rPr lang="en-US" smtClean="0"/>
              <a:t>Progressives crossed party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p:txBody>
          <a:bodyPr/>
          <a:lstStyle/>
          <a:p>
            <a:pPr eaLnBrk="1" hangingPunct="1">
              <a:defRPr/>
            </a:pPr>
            <a:endParaRPr lang="en-US" smtClean="0"/>
          </a:p>
        </p:txBody>
      </p:sp>
      <p:pic>
        <p:nvPicPr>
          <p:cNvPr id="29700" name="Picture 5" descr="Suffragettes-745589"/>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29701"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defRPr/>
            </a:pPr>
            <a:endParaRPr lang="en-US" smtClean="0"/>
          </a:p>
        </p:txBody>
      </p:sp>
      <p:pic>
        <p:nvPicPr>
          <p:cNvPr id="30724" name="Picture 5" descr="5f194"/>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30725"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endParaRPr lang="en-US" smtClean="0"/>
          </a:p>
        </p:txBody>
      </p:sp>
      <p:sp>
        <p:nvSpPr>
          <p:cNvPr id="30723" name="Rectangle 3"/>
          <p:cNvSpPr>
            <a:spLocks noGrp="1" noChangeArrowheads="1"/>
          </p:cNvSpPr>
          <p:nvPr>
            <p:ph type="body" idx="1"/>
          </p:nvPr>
        </p:nvSpPr>
        <p:spPr/>
        <p:txBody>
          <a:bodyPr/>
          <a:lstStyle/>
          <a:p>
            <a:pPr eaLnBrk="1" hangingPunct="1">
              <a:defRPr/>
            </a:pPr>
            <a:endParaRPr lang="en-US" smtClean="0"/>
          </a:p>
        </p:txBody>
      </p:sp>
      <p:pic>
        <p:nvPicPr>
          <p:cNvPr id="31748" name="Picture 5" descr="opposed_suffrage"/>
          <p:cNvPicPr>
            <a:picLocks noChangeAspect="1" noChangeArrowheads="1"/>
          </p:cNvPicPr>
          <p:nvPr/>
        </p:nvPicPr>
        <p:blipFill>
          <a:blip r:embed="rId2" cstate="print"/>
          <a:srcRect/>
          <a:stretch>
            <a:fillRect/>
          </a:stretch>
        </p:blipFill>
        <p:spPr bwMode="auto">
          <a:xfrm>
            <a:off x="0" y="46038"/>
            <a:ext cx="9144000" cy="6829425"/>
          </a:xfrm>
          <a:prstGeom prst="rect">
            <a:avLst/>
          </a:prstGeom>
          <a:noFill/>
          <a:ln w="9525">
            <a:noFill/>
            <a:miter lim="800000"/>
            <a:headEnd/>
            <a:tailEnd/>
          </a:ln>
        </p:spPr>
      </p:pic>
      <p:sp>
        <p:nvSpPr>
          <p:cNvPr id="31749"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76200"/>
            <a:ext cx="8229600" cy="685800"/>
          </a:xfrm>
        </p:spPr>
        <p:txBody>
          <a:bodyPr/>
          <a:lstStyle/>
          <a:p>
            <a:pPr eaLnBrk="1" hangingPunct="1">
              <a:defRPr/>
            </a:pPr>
            <a:r>
              <a:rPr lang="en-US" dirty="0" smtClean="0"/>
              <a:t>Economic Reforms</a:t>
            </a:r>
          </a:p>
        </p:txBody>
      </p:sp>
      <p:sp>
        <p:nvSpPr>
          <p:cNvPr id="24579" name="Rectangle 3"/>
          <p:cNvSpPr>
            <a:spLocks noGrp="1" noChangeArrowheads="1"/>
          </p:cNvSpPr>
          <p:nvPr>
            <p:ph type="body" idx="1"/>
          </p:nvPr>
        </p:nvSpPr>
        <p:spPr>
          <a:xfrm>
            <a:off x="152400" y="838200"/>
            <a:ext cx="8839200" cy="5867400"/>
          </a:xfrm>
        </p:spPr>
        <p:txBody>
          <a:bodyPr/>
          <a:lstStyle/>
          <a:p>
            <a:pPr eaLnBrk="1" hangingPunct="1">
              <a:defRPr/>
            </a:pPr>
            <a:r>
              <a:rPr lang="en-US" dirty="0" smtClean="0"/>
              <a:t>16</a:t>
            </a:r>
            <a:r>
              <a:rPr lang="en-US" baseline="30000" dirty="0" smtClean="0"/>
              <a:t>th</a:t>
            </a:r>
            <a:r>
              <a:rPr lang="en-US" dirty="0" smtClean="0"/>
              <a:t> Amendment-1913</a:t>
            </a:r>
          </a:p>
          <a:p>
            <a:pPr lvl="1" eaLnBrk="1" hangingPunct="1">
              <a:defRPr/>
            </a:pPr>
            <a:r>
              <a:rPr lang="en-US" dirty="0" smtClean="0"/>
              <a:t>Income Tax- why is this progressive?</a:t>
            </a:r>
          </a:p>
          <a:p>
            <a:pPr lvl="2" eaLnBrk="1" hangingPunct="1">
              <a:defRPr/>
            </a:pPr>
            <a:r>
              <a:rPr lang="en-US" dirty="0" smtClean="0"/>
              <a:t>Aimed at the rich</a:t>
            </a:r>
          </a:p>
          <a:p>
            <a:pPr lvl="2" eaLnBrk="1" hangingPunct="1">
              <a:defRPr/>
            </a:pPr>
            <a:r>
              <a:rPr lang="en-US" dirty="0" smtClean="0"/>
              <a:t>Overrules Pollock vs. Farmers Loan and Trust Co. (1895)</a:t>
            </a:r>
          </a:p>
          <a:p>
            <a:pPr lvl="2" eaLnBrk="1" hangingPunct="1">
              <a:defRPr/>
            </a:pPr>
            <a:r>
              <a:rPr lang="en-US" dirty="0" smtClean="0"/>
              <a:t>What conclusions can you draw from the need to have an income tax?</a:t>
            </a:r>
          </a:p>
          <a:p>
            <a:pPr lvl="3" eaLnBrk="1" hangingPunct="1">
              <a:defRPr/>
            </a:pPr>
            <a:r>
              <a:rPr lang="en-US" dirty="0" smtClean="0"/>
              <a:t>Government getting bigger</a:t>
            </a:r>
          </a:p>
          <a:p>
            <a:pPr lvl="3" eaLnBrk="1" hangingPunct="1">
              <a:defRPr/>
            </a:pPr>
            <a:r>
              <a:rPr lang="en-US" dirty="0" smtClean="0"/>
              <a:t>US running out of land to sell to make $$</a:t>
            </a:r>
          </a:p>
          <a:p>
            <a:pPr lvl="3" eaLnBrk="1" hangingPunct="1">
              <a:buFontTx/>
              <a:buChar char="•"/>
              <a:defRPr/>
            </a:pPr>
            <a:r>
              <a:rPr lang="en-US" dirty="0" smtClean="0"/>
              <a:t>Elkins Act (1903) (RR rebates banned)Hepburn Act (1906)(max RR rates_- these laws gave teeth to and Interstate Commerce Act (1887)</a:t>
            </a:r>
          </a:p>
          <a:p>
            <a:pPr lvl="3" eaLnBrk="1" hangingPunct="1">
              <a:buFontTx/>
              <a:buChar char="•"/>
              <a:defRPr/>
            </a:pPr>
            <a:r>
              <a:rPr lang="en-US" dirty="0" smtClean="0"/>
              <a:t>18</a:t>
            </a:r>
            <a:r>
              <a:rPr lang="en-US" baseline="30000" dirty="0" smtClean="0"/>
              <a:t>th</a:t>
            </a:r>
            <a:r>
              <a:rPr lang="en-US" dirty="0" smtClean="0"/>
              <a:t> Amendment-</a:t>
            </a:r>
          </a:p>
          <a:p>
            <a:pPr lvl="3" eaLnBrk="1" hangingPunct="1">
              <a:buFontTx/>
              <a:buChar char="•"/>
              <a:defRPr/>
            </a:pPr>
            <a:r>
              <a:rPr lang="en-US" dirty="0" smtClean="0"/>
              <a:t>  saved $$$</a:t>
            </a:r>
          </a:p>
          <a:p>
            <a:pPr lvl="3" eaLnBrk="1" hangingPunct="1">
              <a:buFontTx/>
              <a:buChar char="•"/>
              <a:defRPr/>
            </a:pPr>
            <a:r>
              <a:rPr lang="en-US" dirty="0" smtClean="0"/>
              <a:t>WWI impact?</a:t>
            </a:r>
          </a:p>
          <a:p>
            <a:pPr lvl="4" eaLnBrk="1" hangingPunct="1">
              <a:buFontTx/>
              <a:buChar char="•"/>
              <a:defRPr/>
            </a:pPr>
            <a:r>
              <a:rPr lang="en-US" dirty="0" smtClean="0"/>
              <a:t>We needed wheat/barley for bread for the troops</a:t>
            </a:r>
          </a:p>
        </p:txBody>
      </p:sp>
      <p:sp>
        <p:nvSpPr>
          <p:cNvPr id="32772"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dissolve">
                                      <p:cBhvr>
                                        <p:cTn id="32" dur="500"/>
                                        <p:tgtEl>
                                          <p:spTgt spid="245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dissolve">
                                      <p:cBhvr>
                                        <p:cTn id="37" dur="500"/>
                                        <p:tgtEl>
                                          <p:spTgt spid="245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dissolve">
                                      <p:cBhvr>
                                        <p:cTn id="42" dur="500"/>
                                        <p:tgtEl>
                                          <p:spTgt spid="245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4579">
                                            <p:txEl>
                                              <p:pRg st="8" end="8"/>
                                            </p:txEl>
                                          </p:spTgt>
                                        </p:tgtEl>
                                        <p:attrNameLst>
                                          <p:attrName>style.visibility</p:attrName>
                                        </p:attrNameLst>
                                      </p:cBhvr>
                                      <p:to>
                                        <p:strVal val="visible"/>
                                      </p:to>
                                    </p:set>
                                    <p:animEffect transition="in" filter="dissolve">
                                      <p:cBhvr>
                                        <p:cTn id="47" dur="500"/>
                                        <p:tgtEl>
                                          <p:spTgt spid="2457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4579">
                                            <p:txEl>
                                              <p:pRg st="9" end="9"/>
                                            </p:txEl>
                                          </p:spTgt>
                                        </p:tgtEl>
                                        <p:attrNameLst>
                                          <p:attrName>style.visibility</p:attrName>
                                        </p:attrNameLst>
                                      </p:cBhvr>
                                      <p:to>
                                        <p:strVal val="visible"/>
                                      </p:to>
                                    </p:set>
                                    <p:animEffect transition="in" filter="dissolve">
                                      <p:cBhvr>
                                        <p:cTn id="52" dur="500"/>
                                        <p:tgtEl>
                                          <p:spTgt spid="2457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4579">
                                            <p:txEl>
                                              <p:pRg st="10" end="10"/>
                                            </p:txEl>
                                          </p:spTgt>
                                        </p:tgtEl>
                                        <p:attrNameLst>
                                          <p:attrName>style.visibility</p:attrName>
                                        </p:attrNameLst>
                                      </p:cBhvr>
                                      <p:to>
                                        <p:strVal val="visible"/>
                                      </p:to>
                                    </p:set>
                                    <p:animEffect transition="in" filter="dissolve">
                                      <p:cBhvr>
                                        <p:cTn id="57" dur="500"/>
                                        <p:tgtEl>
                                          <p:spTgt spid="2457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4579">
                                            <p:txEl>
                                              <p:pRg st="11" end="11"/>
                                            </p:txEl>
                                          </p:spTgt>
                                        </p:tgtEl>
                                        <p:attrNameLst>
                                          <p:attrName>style.visibility</p:attrName>
                                        </p:attrNameLst>
                                      </p:cBhvr>
                                      <p:to>
                                        <p:strVal val="visible"/>
                                      </p:to>
                                    </p:set>
                                    <p:animEffect transition="in" filter="dissolve">
                                      <p:cBhvr>
                                        <p:cTn id="62" dur="500"/>
                                        <p:tgtEl>
                                          <p:spTgt spid="245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0"/>
            <a:ext cx="8229600" cy="533400"/>
          </a:xfrm>
        </p:spPr>
        <p:txBody>
          <a:bodyPr/>
          <a:lstStyle/>
          <a:p>
            <a:pPr eaLnBrk="1" hangingPunct="1">
              <a:defRPr/>
            </a:pPr>
            <a:r>
              <a:rPr lang="en-US" altLang="en-US" sz="4000" dirty="0" smtClean="0"/>
              <a:t>Moral Reforms</a:t>
            </a:r>
          </a:p>
        </p:txBody>
      </p:sp>
      <p:sp>
        <p:nvSpPr>
          <p:cNvPr id="25603" name="Rectangle 3"/>
          <p:cNvSpPr>
            <a:spLocks noGrp="1" noChangeArrowheads="1"/>
          </p:cNvSpPr>
          <p:nvPr>
            <p:ph type="body" idx="1"/>
          </p:nvPr>
        </p:nvSpPr>
        <p:spPr>
          <a:xfrm>
            <a:off x="152400" y="533400"/>
            <a:ext cx="8991600" cy="6324600"/>
          </a:xfrm>
        </p:spPr>
        <p:txBody>
          <a:bodyPr/>
          <a:lstStyle/>
          <a:p>
            <a:pPr eaLnBrk="1" hangingPunct="1">
              <a:lnSpc>
                <a:spcPct val="90000"/>
              </a:lnSpc>
              <a:defRPr/>
            </a:pPr>
            <a:r>
              <a:rPr lang="en-US" altLang="en-US" dirty="0" smtClean="0"/>
              <a:t>18</a:t>
            </a:r>
            <a:r>
              <a:rPr lang="en-US" altLang="en-US" baseline="30000" dirty="0" smtClean="0"/>
              <a:t>th</a:t>
            </a:r>
            <a:r>
              <a:rPr lang="en-US" altLang="en-US" dirty="0" smtClean="0"/>
              <a:t> Amendment- banned sale, distribution of alcohol</a:t>
            </a:r>
          </a:p>
          <a:p>
            <a:pPr lvl="1" eaLnBrk="1" hangingPunct="1">
              <a:lnSpc>
                <a:spcPct val="90000"/>
              </a:lnSpc>
              <a:defRPr/>
            </a:pPr>
            <a:r>
              <a:rPr lang="en-US" altLang="en-US" dirty="0" smtClean="0"/>
              <a:t>Social ills</a:t>
            </a:r>
          </a:p>
          <a:p>
            <a:pPr lvl="1" eaLnBrk="1" hangingPunct="1">
              <a:lnSpc>
                <a:spcPct val="90000"/>
              </a:lnSpc>
              <a:defRPr/>
            </a:pPr>
            <a:r>
              <a:rPr lang="en-US" altLang="en-US" dirty="0" smtClean="0"/>
              <a:t>Spousal abuse</a:t>
            </a:r>
          </a:p>
          <a:p>
            <a:pPr eaLnBrk="1" hangingPunct="1">
              <a:lnSpc>
                <a:spcPct val="90000"/>
              </a:lnSpc>
              <a:defRPr/>
            </a:pPr>
            <a:r>
              <a:rPr lang="en-US" altLang="en-US" dirty="0" smtClean="0"/>
              <a:t>Muller vs. Oregon (1908)</a:t>
            </a:r>
          </a:p>
          <a:p>
            <a:pPr lvl="1" eaLnBrk="1" hangingPunct="1">
              <a:lnSpc>
                <a:spcPct val="90000"/>
              </a:lnSpc>
              <a:defRPr/>
            </a:pPr>
            <a:r>
              <a:rPr lang="en-US" altLang="en-US" dirty="0" smtClean="0"/>
              <a:t>Protected women’s rights in the workplace(10hr. Workday)…. What was their rational that specifically gave women more protection than </a:t>
            </a:r>
            <a:r>
              <a:rPr lang="en-US" altLang="en-US" dirty="0" err="1" smtClean="0"/>
              <a:t>Lochner</a:t>
            </a:r>
            <a:r>
              <a:rPr lang="en-US" altLang="en-US" dirty="0" smtClean="0"/>
              <a:t> case??</a:t>
            </a:r>
          </a:p>
          <a:p>
            <a:pPr lvl="2" eaLnBrk="1" hangingPunct="1">
              <a:lnSpc>
                <a:spcPct val="90000"/>
              </a:lnSpc>
              <a:defRPr/>
            </a:pPr>
            <a:r>
              <a:rPr lang="en-US" altLang="en-US" dirty="0" smtClean="0"/>
              <a:t>Differences between the sexes!!</a:t>
            </a:r>
          </a:p>
          <a:p>
            <a:pPr lvl="2" eaLnBrk="1" hangingPunct="1">
              <a:lnSpc>
                <a:spcPct val="90000"/>
              </a:lnSpc>
              <a:defRPr/>
            </a:pPr>
            <a:r>
              <a:rPr lang="en-US" altLang="en-US" dirty="0" smtClean="0"/>
              <a:t>Women are weaker, they need to make babies</a:t>
            </a:r>
          </a:p>
          <a:p>
            <a:pPr lvl="2" eaLnBrk="1" hangingPunct="1">
              <a:lnSpc>
                <a:spcPct val="90000"/>
              </a:lnSpc>
              <a:defRPr/>
            </a:pPr>
            <a:r>
              <a:rPr lang="en-US" altLang="en-US" dirty="0" smtClean="0"/>
              <a:t>Making babies is in the “public interest and care”, so women must be protected!!</a:t>
            </a:r>
          </a:p>
          <a:p>
            <a:pPr lvl="3" eaLnBrk="1" hangingPunct="1">
              <a:lnSpc>
                <a:spcPct val="90000"/>
              </a:lnSpc>
              <a:defRPr/>
            </a:pPr>
            <a:r>
              <a:rPr lang="en-US" altLang="en-US" dirty="0" smtClean="0"/>
              <a:t>“Brandeis Briefs”- forerunner of civil rights legislation!!!!!</a:t>
            </a:r>
          </a:p>
          <a:p>
            <a:pPr lvl="2" eaLnBrk="1" hangingPunct="1">
              <a:lnSpc>
                <a:spcPct val="90000"/>
              </a:lnSpc>
              <a:defRPr/>
            </a:pPr>
            <a:r>
              <a:rPr lang="en-US" altLang="en-US" dirty="0" smtClean="0"/>
              <a:t>Only place in our government that basically says there is an inequality between the sexes!!!</a:t>
            </a:r>
          </a:p>
        </p:txBody>
      </p:sp>
      <p:sp>
        <p:nvSpPr>
          <p:cNvPr id="33796"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7" dur="5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32" dur="500"/>
                                        <p:tgtEl>
                                          <p:spTgt spid="25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37" dur="500"/>
                                        <p:tgtEl>
                                          <p:spTgt spid="25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42" dur="500"/>
                                        <p:tgtEl>
                                          <p:spTgt spid="256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47" dur="500"/>
                                        <p:tgtEl>
                                          <p:spTgt spid="25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52" dur="500"/>
                                        <p:tgtEl>
                                          <p:spTgt spid="256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ph type="title"/>
          </p:nvPr>
        </p:nvSpPr>
        <p:spPr>
          <a:noFill/>
        </p:spPr>
        <p:txBody>
          <a:bodyPr/>
          <a:lstStyle/>
          <a:p>
            <a:r>
              <a:rPr lang="en-US" altLang="en-US" sz="4000" smtClean="0">
                <a:effectLst/>
              </a:rPr>
              <a:t>Government Regulation of Big Business</a:t>
            </a:r>
          </a:p>
        </p:txBody>
      </p:sp>
      <p:sp>
        <p:nvSpPr>
          <p:cNvPr id="50179" name="Rectangle 3"/>
          <p:cNvSpPr>
            <a:spLocks noChangeArrowheads="1"/>
          </p:cNvSpPr>
          <p:nvPr>
            <p:ph type="body" idx="1"/>
          </p:nvPr>
        </p:nvSpPr>
        <p:spPr>
          <a:xfrm>
            <a:off x="457200" y="1600200"/>
            <a:ext cx="8534400" cy="5029200"/>
          </a:xfrm>
          <a:noFill/>
        </p:spPr>
        <p:txBody>
          <a:bodyPr/>
          <a:lstStyle/>
          <a:p>
            <a:pPr>
              <a:lnSpc>
                <a:spcPct val="90000"/>
              </a:lnSpc>
            </a:pPr>
            <a:r>
              <a:rPr lang="en-US" altLang="en-US" smtClean="0">
                <a:effectLst/>
              </a:rPr>
              <a:t>Interstate Commerce Act (1887)</a:t>
            </a:r>
          </a:p>
          <a:p>
            <a:pPr lvl="1">
              <a:lnSpc>
                <a:spcPct val="90000"/>
              </a:lnSpc>
            </a:pPr>
            <a:r>
              <a:rPr lang="en-US" altLang="en-US" smtClean="0">
                <a:effectLst/>
              </a:rPr>
              <a:t>To regulate the RR’s</a:t>
            </a:r>
          </a:p>
          <a:p>
            <a:pPr lvl="1">
              <a:lnSpc>
                <a:spcPct val="90000"/>
              </a:lnSpc>
            </a:pPr>
            <a:r>
              <a:rPr lang="en-US" altLang="en-US" smtClean="0">
                <a:effectLst/>
              </a:rPr>
              <a:t>ICC</a:t>
            </a:r>
          </a:p>
          <a:p>
            <a:pPr>
              <a:lnSpc>
                <a:spcPct val="90000"/>
              </a:lnSpc>
            </a:pPr>
            <a:r>
              <a:rPr lang="en-US" altLang="en-US" smtClean="0">
                <a:effectLst/>
              </a:rPr>
              <a:t>Sherman Anti Trust Act (1890)</a:t>
            </a:r>
          </a:p>
          <a:p>
            <a:pPr lvl="1">
              <a:lnSpc>
                <a:spcPct val="90000"/>
              </a:lnSpc>
            </a:pPr>
            <a:r>
              <a:rPr lang="en-US" altLang="en-US" smtClean="0">
                <a:effectLst/>
              </a:rPr>
              <a:t>Actually bans monopolies and cartels, not trusts!!</a:t>
            </a:r>
          </a:p>
          <a:p>
            <a:pPr lvl="1">
              <a:lnSpc>
                <a:spcPct val="90000"/>
              </a:lnSpc>
            </a:pPr>
            <a:r>
              <a:rPr lang="en-US" altLang="en-US" smtClean="0">
                <a:effectLst/>
              </a:rPr>
              <a:t>Written by Rockefeller’s friend!!! Hence the trust invention!</a:t>
            </a:r>
          </a:p>
          <a:p>
            <a:pPr lvl="1">
              <a:lnSpc>
                <a:spcPct val="90000"/>
              </a:lnSpc>
            </a:pPr>
            <a:r>
              <a:rPr lang="en-US" altLang="en-US" smtClean="0">
                <a:effectLst/>
              </a:rPr>
              <a:t>Never really used until TR</a:t>
            </a:r>
          </a:p>
          <a:p>
            <a:pPr>
              <a:lnSpc>
                <a:spcPct val="90000"/>
              </a:lnSpc>
            </a:pPr>
            <a:r>
              <a:rPr lang="en-US" altLang="en-US" smtClean="0">
                <a:effectLst/>
              </a:rPr>
              <a:t>Clayton Anti Trust Act (1914)</a:t>
            </a:r>
          </a:p>
          <a:p>
            <a:pPr lvl="1">
              <a:lnSpc>
                <a:spcPct val="90000"/>
              </a:lnSpc>
            </a:pPr>
            <a:r>
              <a:rPr lang="en-US" altLang="en-US" smtClean="0">
                <a:effectLst/>
              </a:rPr>
              <a:t>Gave teeth to Sherman Act</a:t>
            </a:r>
          </a:p>
        </p:txBody>
      </p:sp>
      <p:sp>
        <p:nvSpPr>
          <p:cNvPr id="34820" name="Footer Placeholder 1"/>
          <p:cNvSpPr>
            <a:spLocks noGrp="1"/>
          </p:cNvSpPr>
          <p:nvPr>
            <p:ph type="ftr" sz="quarter" idx="12"/>
          </p:nvPr>
        </p:nvSpPr>
        <p:spPr>
          <a:xfrm>
            <a:off x="5486400" y="6248400"/>
            <a:ext cx="3429000" cy="476250"/>
          </a:xfrm>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in)">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ox(in)">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ox(in)">
                                      <p:cBhvr>
                                        <p:cTn id="17" dur="500"/>
                                        <p:tgtEl>
                                          <p:spTgt spid="50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box(in)">
                                      <p:cBhvr>
                                        <p:cTn id="22" dur="500"/>
                                        <p:tgtEl>
                                          <p:spTgt spid="50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box(in)">
                                      <p:cBhvr>
                                        <p:cTn id="27" dur="500"/>
                                        <p:tgtEl>
                                          <p:spTgt spid="50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Effect transition="in" filter="box(in)">
                                      <p:cBhvr>
                                        <p:cTn id="32" dur="500"/>
                                        <p:tgtEl>
                                          <p:spTgt spid="501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Effect transition="in" filter="box(in)">
                                      <p:cBhvr>
                                        <p:cTn id="37" dur="500"/>
                                        <p:tgtEl>
                                          <p:spTgt spid="501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0179">
                                            <p:txEl>
                                              <p:pRg st="7" end="7"/>
                                            </p:txEl>
                                          </p:spTgt>
                                        </p:tgtEl>
                                        <p:attrNameLst>
                                          <p:attrName>style.visibility</p:attrName>
                                        </p:attrNameLst>
                                      </p:cBhvr>
                                      <p:to>
                                        <p:strVal val="visible"/>
                                      </p:to>
                                    </p:set>
                                    <p:animEffect transition="in" filter="box(in)">
                                      <p:cBhvr>
                                        <p:cTn id="42" dur="500"/>
                                        <p:tgtEl>
                                          <p:spTgt spid="501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50179">
                                            <p:txEl>
                                              <p:pRg st="8" end="8"/>
                                            </p:txEl>
                                          </p:spTgt>
                                        </p:tgtEl>
                                        <p:attrNameLst>
                                          <p:attrName>style.visibility</p:attrName>
                                        </p:attrNameLst>
                                      </p:cBhvr>
                                      <p:to>
                                        <p:strVal val="visible"/>
                                      </p:to>
                                    </p:set>
                                    <p:animEffect transition="in" filter="box(in)">
                                      <p:cBhvr>
                                        <p:cTn id="47" dur="500"/>
                                        <p:tgtEl>
                                          <p:spTgt spid="50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p:txBody>
          <a:bodyPr/>
          <a:lstStyle/>
          <a:p>
            <a:pPr eaLnBrk="1" hangingPunct="1">
              <a:defRPr/>
            </a:pPr>
            <a:endParaRPr lang="en-US" smtClean="0"/>
          </a:p>
        </p:txBody>
      </p:sp>
      <p:pic>
        <p:nvPicPr>
          <p:cNvPr id="35844" name="Picture 5" descr="teddy_roosevelt"/>
          <p:cNvPicPr>
            <a:picLocks noChangeAspect="1" noChangeArrowheads="1"/>
          </p:cNvPicPr>
          <p:nvPr/>
        </p:nvPicPr>
        <p:blipFill>
          <a:blip r:embed="rId2" cstate="print"/>
          <a:srcRect/>
          <a:stretch>
            <a:fillRect/>
          </a:stretch>
        </p:blipFill>
        <p:spPr bwMode="auto">
          <a:xfrm>
            <a:off x="155575" y="46038"/>
            <a:ext cx="3590925" cy="4830762"/>
          </a:xfrm>
          <a:prstGeom prst="rect">
            <a:avLst/>
          </a:prstGeom>
          <a:noFill/>
          <a:ln w="9525">
            <a:noFill/>
            <a:miter lim="800000"/>
            <a:headEnd/>
            <a:tailEnd/>
          </a:ln>
        </p:spPr>
      </p:pic>
      <p:pic>
        <p:nvPicPr>
          <p:cNvPr id="35845" name="Picture 13" descr="tr"/>
          <p:cNvPicPr>
            <a:picLocks noChangeAspect="1" noChangeArrowheads="1"/>
          </p:cNvPicPr>
          <p:nvPr/>
        </p:nvPicPr>
        <p:blipFill>
          <a:blip r:embed="rId3" cstate="print"/>
          <a:srcRect/>
          <a:stretch>
            <a:fillRect/>
          </a:stretch>
        </p:blipFill>
        <p:spPr bwMode="auto">
          <a:xfrm>
            <a:off x="3810000" y="304800"/>
            <a:ext cx="3457575" cy="4505325"/>
          </a:xfrm>
          <a:prstGeom prst="rect">
            <a:avLst/>
          </a:prstGeom>
          <a:noFill/>
          <a:ln w="9525">
            <a:noFill/>
            <a:miter lim="800000"/>
            <a:headEnd/>
            <a:tailEnd/>
          </a:ln>
        </p:spPr>
      </p:pic>
      <p:sp>
        <p:nvSpPr>
          <p:cNvPr id="35846"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mtClean="0"/>
              <a:t>Teddy the Trustbuster</a:t>
            </a:r>
          </a:p>
        </p:txBody>
      </p:sp>
      <p:sp>
        <p:nvSpPr>
          <p:cNvPr id="32771" name="Rectangle 3"/>
          <p:cNvSpPr>
            <a:spLocks noGrp="1" noChangeArrowheads="1"/>
          </p:cNvSpPr>
          <p:nvPr>
            <p:ph type="body" idx="1"/>
          </p:nvPr>
        </p:nvSpPr>
        <p:spPr>
          <a:xfrm>
            <a:off x="457200" y="1600200"/>
            <a:ext cx="8229600" cy="5257800"/>
          </a:xfrm>
        </p:spPr>
        <p:txBody>
          <a:bodyPr/>
          <a:lstStyle/>
          <a:p>
            <a:pPr eaLnBrk="1" hangingPunct="1">
              <a:defRPr/>
            </a:pPr>
            <a:r>
              <a:rPr lang="en-US" sz="2800" dirty="0" smtClean="0"/>
              <a:t>1</a:t>
            </a:r>
            <a:r>
              <a:rPr lang="en-US" sz="2800" baseline="30000" dirty="0" smtClean="0"/>
              <a:t>st</a:t>
            </a:r>
            <a:r>
              <a:rPr lang="en-US" sz="2800" dirty="0" smtClean="0"/>
              <a:t> President to actively campaign against big business and the trusts….. Is this a good political move?</a:t>
            </a:r>
          </a:p>
          <a:p>
            <a:pPr lvl="1" eaLnBrk="1" hangingPunct="1">
              <a:defRPr/>
            </a:pPr>
            <a:r>
              <a:rPr lang="en-US" sz="2400" dirty="0" smtClean="0"/>
              <a:t>Alienates big business, but popular support from the people</a:t>
            </a:r>
          </a:p>
          <a:p>
            <a:pPr eaLnBrk="1" hangingPunct="1">
              <a:buFontTx/>
              <a:buChar char="•"/>
              <a:defRPr/>
            </a:pPr>
            <a:r>
              <a:rPr lang="en-US" sz="2800" dirty="0" smtClean="0"/>
              <a:t>TR believes that the role of the President should be to act on behalf of the people… Agree??</a:t>
            </a:r>
          </a:p>
          <a:p>
            <a:pPr lvl="1" eaLnBrk="1" hangingPunct="1">
              <a:buFontTx/>
              <a:buChar char="•"/>
              <a:defRPr/>
            </a:pPr>
            <a:r>
              <a:rPr lang="en-US" sz="2400" dirty="0" smtClean="0"/>
              <a:t>How is this vastly different from all previous presidents??? </a:t>
            </a:r>
          </a:p>
          <a:p>
            <a:pPr lvl="2" eaLnBrk="1" hangingPunct="1">
              <a:buFontTx/>
              <a:buChar char="•"/>
              <a:defRPr/>
            </a:pPr>
            <a:r>
              <a:rPr lang="en-US" sz="2000" dirty="0" smtClean="0"/>
              <a:t>1</a:t>
            </a:r>
            <a:r>
              <a:rPr lang="en-US" sz="2000" baseline="30000" dirty="0" smtClean="0"/>
              <a:t>st</a:t>
            </a:r>
            <a:r>
              <a:rPr lang="en-US" sz="2000" dirty="0" smtClean="0"/>
              <a:t> activist President… </a:t>
            </a:r>
          </a:p>
          <a:p>
            <a:pPr lvl="2" eaLnBrk="1" hangingPunct="1">
              <a:buFontTx/>
              <a:buChar char="•"/>
              <a:defRPr/>
            </a:pPr>
            <a:r>
              <a:rPr lang="en-US" sz="2000" dirty="0" smtClean="0"/>
              <a:t>Previously, do what Constitution allows,, be more of a manager/CEO, than a hands on leader in domestic issues </a:t>
            </a:r>
          </a:p>
          <a:p>
            <a:pPr lvl="3" eaLnBrk="1" hangingPunct="1">
              <a:buFontTx/>
              <a:buChar char="•"/>
              <a:defRPr/>
            </a:pPr>
            <a:r>
              <a:rPr lang="en-US" sz="1800" dirty="0" smtClean="0"/>
              <a:t>(think GW!)</a:t>
            </a:r>
          </a:p>
          <a:p>
            <a:pPr eaLnBrk="1" hangingPunct="1">
              <a:buFontTx/>
              <a:buChar char="•"/>
              <a:defRPr/>
            </a:pPr>
            <a:r>
              <a:rPr lang="en-US" sz="2800" dirty="0" smtClean="0"/>
              <a:t>How does this affect the office of the presidency??</a:t>
            </a:r>
          </a:p>
          <a:p>
            <a:pPr lvl="1" eaLnBrk="1" hangingPunct="1">
              <a:buFontTx/>
              <a:buChar char="•"/>
              <a:defRPr/>
            </a:pPr>
            <a:r>
              <a:rPr lang="en-US" sz="2400" dirty="0" smtClean="0"/>
              <a:t>Drastic increase of presidential power </a:t>
            </a:r>
          </a:p>
        </p:txBody>
      </p:sp>
      <p:sp>
        <p:nvSpPr>
          <p:cNvPr id="36868" name="Footer Placeholder 1"/>
          <p:cNvSpPr>
            <a:spLocks noGrp="1"/>
          </p:cNvSpPr>
          <p:nvPr>
            <p:ph type="ftr" sz="quarter" idx="12"/>
          </p:nvPr>
        </p:nvSpPr>
        <p:spPr>
          <a:xfrm>
            <a:off x="6248400" y="23813"/>
            <a:ext cx="2895600" cy="661987"/>
          </a:xfrm>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2771">
                                            <p:txEl>
                                              <p:pRg st="7" end="7"/>
                                            </p:txEl>
                                          </p:spTgt>
                                        </p:tgtEl>
                                        <p:attrNameLst>
                                          <p:attrName>style.visibility</p:attrName>
                                        </p:attrNameLst>
                                      </p:cBhvr>
                                      <p:to>
                                        <p:strVal val="visible"/>
                                      </p:to>
                                    </p:set>
                                    <p:anim calcmode="lin" valueType="num">
                                      <p:cBhvr additive="base">
                                        <p:cTn id="49"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2771">
                                            <p:txEl>
                                              <p:pRg st="8" end="8"/>
                                            </p:txEl>
                                          </p:spTgt>
                                        </p:tgtEl>
                                        <p:attrNameLst>
                                          <p:attrName>style.visibility</p:attrName>
                                        </p:attrNameLst>
                                      </p:cBhvr>
                                      <p:to>
                                        <p:strVal val="visible"/>
                                      </p:to>
                                    </p:set>
                                    <p:anim calcmode="lin" valueType="num">
                                      <p:cBhvr additive="base">
                                        <p:cTn id="55"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0"/>
            <a:ext cx="8229600" cy="762000"/>
          </a:xfrm>
        </p:spPr>
        <p:txBody>
          <a:bodyPr/>
          <a:lstStyle/>
          <a:p>
            <a:pPr eaLnBrk="1" hangingPunct="1">
              <a:defRPr/>
            </a:pPr>
            <a:r>
              <a:rPr lang="en-US" dirty="0" smtClean="0"/>
              <a:t>TR  QUOTES</a:t>
            </a:r>
          </a:p>
        </p:txBody>
      </p:sp>
      <p:sp>
        <p:nvSpPr>
          <p:cNvPr id="37891" name="Rectangle 3"/>
          <p:cNvSpPr>
            <a:spLocks noGrp="1" noChangeArrowheads="1"/>
          </p:cNvSpPr>
          <p:nvPr>
            <p:ph type="body" idx="1"/>
          </p:nvPr>
        </p:nvSpPr>
        <p:spPr>
          <a:xfrm>
            <a:off x="228600" y="685800"/>
            <a:ext cx="8915400" cy="5943600"/>
          </a:xfrm>
        </p:spPr>
        <p:txBody>
          <a:bodyPr/>
          <a:lstStyle/>
          <a:p>
            <a:pPr eaLnBrk="1" hangingPunct="1">
              <a:lnSpc>
                <a:spcPct val="90000"/>
              </a:lnSpc>
              <a:defRPr/>
            </a:pPr>
            <a:r>
              <a:rPr lang="en-US" sz="3000" dirty="0" smtClean="0"/>
              <a:t>Probably the greatest harm done by vast wealth is the harm that we of moderate means do ourselves when we let the vices of envy and hatred enter deep into our own natures. </a:t>
            </a:r>
          </a:p>
          <a:p>
            <a:pPr eaLnBrk="1" hangingPunct="1">
              <a:lnSpc>
                <a:spcPct val="90000"/>
              </a:lnSpc>
              <a:defRPr/>
            </a:pPr>
            <a:r>
              <a:rPr lang="en-US" sz="3000" dirty="0" smtClean="0"/>
              <a:t>The most practical kind of politics is the politics of decency. </a:t>
            </a:r>
          </a:p>
          <a:p>
            <a:pPr eaLnBrk="1" hangingPunct="1">
              <a:lnSpc>
                <a:spcPct val="90000"/>
              </a:lnSpc>
              <a:defRPr/>
            </a:pPr>
            <a:r>
              <a:rPr lang="en-US" sz="3000" dirty="0" smtClean="0"/>
              <a:t>The most successful politician is he who says what the people are thinking most often in the loudest voice. </a:t>
            </a:r>
          </a:p>
          <a:p>
            <a:pPr eaLnBrk="1" hangingPunct="1">
              <a:lnSpc>
                <a:spcPct val="90000"/>
              </a:lnSpc>
              <a:defRPr/>
            </a:pPr>
            <a:r>
              <a:rPr lang="en-US" sz="3000" dirty="0" smtClean="0"/>
              <a:t>When they call the roll in the Senate, the Senators do not know whether to answer "Present" or "Not guilty." </a:t>
            </a:r>
          </a:p>
          <a:p>
            <a:pPr eaLnBrk="1" hangingPunct="1">
              <a:lnSpc>
                <a:spcPct val="90000"/>
              </a:lnSpc>
              <a:defRPr/>
            </a:pPr>
            <a:r>
              <a:rPr lang="en-US" sz="3000" dirty="0" smtClean="0"/>
              <a:t>It behooves every man to remember that the work of the critic is of altogether secondary importance, and that, in the end, progress is accomplished by the man who does things. </a:t>
            </a:r>
          </a:p>
        </p:txBody>
      </p:sp>
      <p:sp>
        <p:nvSpPr>
          <p:cNvPr id="37892"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checkerboard(across)">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checkerboard(across)">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checkerboard(across)">
                                      <p:cBhvr>
                                        <p:cTn id="2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7200" y="274638"/>
            <a:ext cx="8229600" cy="715962"/>
          </a:xfrm>
        </p:spPr>
        <p:txBody>
          <a:bodyPr/>
          <a:lstStyle/>
          <a:p>
            <a:pPr eaLnBrk="1" hangingPunct="1">
              <a:defRPr/>
            </a:pPr>
            <a:r>
              <a:rPr lang="en-US" dirty="0" smtClean="0"/>
              <a:t>TR Square Deal</a:t>
            </a:r>
          </a:p>
        </p:txBody>
      </p:sp>
      <p:sp>
        <p:nvSpPr>
          <p:cNvPr id="38915" name="Rectangle 3"/>
          <p:cNvSpPr>
            <a:spLocks noGrp="1" noChangeArrowheads="1"/>
          </p:cNvSpPr>
          <p:nvPr>
            <p:ph type="body" idx="1"/>
          </p:nvPr>
        </p:nvSpPr>
        <p:spPr>
          <a:xfrm>
            <a:off x="228600" y="990600"/>
            <a:ext cx="8686800" cy="5638800"/>
          </a:xfrm>
        </p:spPr>
        <p:txBody>
          <a:bodyPr/>
          <a:lstStyle/>
          <a:p>
            <a:pPr eaLnBrk="1" hangingPunct="1">
              <a:lnSpc>
                <a:spcPct val="90000"/>
              </a:lnSpc>
              <a:defRPr/>
            </a:pPr>
            <a:r>
              <a:rPr lang="en-US" sz="2800" b="1" dirty="0" smtClean="0"/>
              <a:t>2 part- </a:t>
            </a:r>
            <a:r>
              <a:rPr lang="en-US" sz="2800" b="1" dirty="0" err="1" smtClean="0"/>
              <a:t>Trustbusting</a:t>
            </a:r>
            <a:r>
              <a:rPr lang="en-US" sz="2800" b="1" dirty="0" smtClean="0"/>
              <a:t> and Conservationism</a:t>
            </a:r>
          </a:p>
          <a:p>
            <a:pPr eaLnBrk="1" hangingPunct="1">
              <a:lnSpc>
                <a:spcPct val="90000"/>
              </a:lnSpc>
              <a:defRPr/>
            </a:pPr>
            <a:r>
              <a:rPr lang="en-US" sz="2800" b="1" dirty="0" smtClean="0"/>
              <a:t>We wish to control big business so as to secure among other things good wages for the wage-workers and reasonable prices for the consumers.</a:t>
            </a:r>
            <a:r>
              <a:rPr lang="en-US" sz="2800" dirty="0" smtClean="0"/>
              <a:t> </a:t>
            </a:r>
          </a:p>
          <a:p>
            <a:pPr eaLnBrk="1" hangingPunct="1">
              <a:lnSpc>
                <a:spcPct val="90000"/>
              </a:lnSpc>
              <a:defRPr/>
            </a:pPr>
            <a:r>
              <a:rPr lang="en-US" sz="2800" b="1" dirty="0" smtClean="0"/>
              <a:t>All really civilized communities should have effective arbitration treaties among themselves.</a:t>
            </a:r>
            <a:r>
              <a:rPr lang="en-US" sz="2800" dirty="0" smtClean="0"/>
              <a:t> </a:t>
            </a:r>
          </a:p>
          <a:p>
            <a:pPr eaLnBrk="1" hangingPunct="1">
              <a:lnSpc>
                <a:spcPct val="90000"/>
              </a:lnSpc>
              <a:defRPr/>
            </a:pPr>
            <a:r>
              <a:rPr lang="en-US" sz="2800" dirty="0" smtClean="0"/>
              <a:t>Be fair to both the workers and owners</a:t>
            </a:r>
          </a:p>
          <a:p>
            <a:pPr eaLnBrk="1" hangingPunct="1">
              <a:lnSpc>
                <a:spcPct val="90000"/>
              </a:lnSpc>
              <a:defRPr/>
            </a:pPr>
            <a:r>
              <a:rPr lang="en-US" sz="2800" dirty="0" smtClean="0"/>
              <a:t>Try to force them to settle disputes on their own, if not, then </a:t>
            </a:r>
            <a:r>
              <a:rPr lang="en-US" sz="2800" b="1" u="sng" dirty="0" smtClean="0"/>
              <a:t>arbitration</a:t>
            </a:r>
            <a:r>
              <a:rPr lang="en-US" sz="2800" dirty="0" smtClean="0"/>
              <a:t>, if not, then he will intervene!!!</a:t>
            </a:r>
          </a:p>
          <a:p>
            <a:pPr eaLnBrk="1" hangingPunct="1">
              <a:lnSpc>
                <a:spcPct val="90000"/>
              </a:lnSpc>
              <a:defRPr/>
            </a:pPr>
            <a:r>
              <a:rPr lang="en-US" sz="2800" dirty="0" smtClean="0"/>
              <a:t>TR was 1</a:t>
            </a:r>
            <a:r>
              <a:rPr lang="en-US" sz="2800" baseline="30000" dirty="0" smtClean="0"/>
              <a:t>st</a:t>
            </a:r>
            <a:r>
              <a:rPr lang="en-US" sz="2800" dirty="0" smtClean="0"/>
              <a:t> president to actively use anti trust laws to limit the power of big business</a:t>
            </a:r>
          </a:p>
          <a:p>
            <a:pPr eaLnBrk="1" hangingPunct="1">
              <a:lnSpc>
                <a:spcPct val="90000"/>
              </a:lnSpc>
              <a:defRPr/>
            </a:pPr>
            <a:r>
              <a:rPr lang="en-US" sz="2800" dirty="0" smtClean="0"/>
              <a:t>“good trusts” vs. “bad trusts”</a:t>
            </a:r>
          </a:p>
        </p:txBody>
      </p:sp>
      <p:sp>
        <p:nvSpPr>
          <p:cNvPr id="38916"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89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8915">
                                            <p:txEl>
                                              <p:pRg st="0" end="0"/>
                                            </p:txEl>
                                          </p:spTgt>
                                        </p:tgtEl>
                                        <p:attrNameLst>
                                          <p:attrName>ppt_w</p:attrName>
                                        </p:attrNameLst>
                                      </p:cBhvr>
                                    </p:anim>
                                    <p:anim by="(#ppt_w*0.50)" calcmode="lin" valueType="num">
                                      <p:cBhvr>
                                        <p:cTn id="8" dur="500" decel="50000" autoRev="1" fill="hold">
                                          <p:stCondLst>
                                            <p:cond delay="0"/>
                                          </p:stCondLst>
                                        </p:cTn>
                                        <p:tgtEl>
                                          <p:spTgt spid="38915">
                                            <p:txEl>
                                              <p:pRg st="0" end="0"/>
                                            </p:txEl>
                                          </p:spTgt>
                                        </p:tgtEl>
                                        <p:attrNameLst>
                                          <p:attrName>ppt_x</p:attrName>
                                        </p:attrNameLst>
                                      </p:cBhvr>
                                    </p:anim>
                                    <p:anim from="(-#ppt_h/2)" to="(#ppt_y)" calcmode="lin" valueType="num">
                                      <p:cBhvr>
                                        <p:cTn id="9" dur="1000" fill="hold">
                                          <p:stCondLst>
                                            <p:cond delay="0"/>
                                          </p:stCondLst>
                                        </p:cTn>
                                        <p:tgtEl>
                                          <p:spTgt spid="38915">
                                            <p:txEl>
                                              <p:pRg st="0" end="0"/>
                                            </p:txEl>
                                          </p:spTgt>
                                        </p:tgtEl>
                                        <p:attrNameLst>
                                          <p:attrName>ppt_y</p:attrName>
                                        </p:attrNameLst>
                                      </p:cBhvr>
                                    </p:anim>
                                    <p:animRot by="21600000">
                                      <p:cBhvr>
                                        <p:cTn id="10" dur="1000" fill="hold">
                                          <p:stCondLst>
                                            <p:cond delay="0"/>
                                          </p:stCondLst>
                                        </p:cTn>
                                        <p:tgtEl>
                                          <p:spTgt spid="38915">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8915">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8915">
                                            <p:txEl>
                                              <p:pRg st="1" end="1"/>
                                            </p:txEl>
                                          </p:spTgt>
                                        </p:tgtEl>
                                        <p:attrNameLst>
                                          <p:attrName>ppt_w</p:attrName>
                                        </p:attrNameLst>
                                      </p:cBhvr>
                                    </p:anim>
                                    <p:anim by="(#ppt_w*0.50)" calcmode="lin" valueType="num">
                                      <p:cBhvr>
                                        <p:cTn id="16" dur="500" decel="50000" autoRev="1" fill="hold">
                                          <p:stCondLst>
                                            <p:cond delay="0"/>
                                          </p:stCondLst>
                                        </p:cTn>
                                        <p:tgtEl>
                                          <p:spTgt spid="38915">
                                            <p:txEl>
                                              <p:pRg st="1" end="1"/>
                                            </p:txEl>
                                          </p:spTgt>
                                        </p:tgtEl>
                                        <p:attrNameLst>
                                          <p:attrName>ppt_x</p:attrName>
                                        </p:attrNameLst>
                                      </p:cBhvr>
                                    </p:anim>
                                    <p:anim from="(-#ppt_h/2)" to="(#ppt_y)" calcmode="lin" valueType="num">
                                      <p:cBhvr>
                                        <p:cTn id="17" dur="1000" fill="hold">
                                          <p:stCondLst>
                                            <p:cond delay="0"/>
                                          </p:stCondLst>
                                        </p:cTn>
                                        <p:tgtEl>
                                          <p:spTgt spid="38915">
                                            <p:txEl>
                                              <p:pRg st="1" end="1"/>
                                            </p:txEl>
                                          </p:spTgt>
                                        </p:tgtEl>
                                        <p:attrNameLst>
                                          <p:attrName>ppt_y</p:attrName>
                                        </p:attrNameLst>
                                      </p:cBhvr>
                                    </p:anim>
                                    <p:animRot by="21600000">
                                      <p:cBhvr>
                                        <p:cTn id="18" dur="1000" fill="hold">
                                          <p:stCondLst>
                                            <p:cond delay="0"/>
                                          </p:stCondLst>
                                        </p:cTn>
                                        <p:tgtEl>
                                          <p:spTgt spid="38915">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38915">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8915">
                                            <p:txEl>
                                              <p:pRg st="2" end="2"/>
                                            </p:txEl>
                                          </p:spTgt>
                                        </p:tgtEl>
                                        <p:attrNameLst>
                                          <p:attrName>ppt_w</p:attrName>
                                        </p:attrNameLst>
                                      </p:cBhvr>
                                    </p:anim>
                                    <p:anim by="(#ppt_w*0.50)" calcmode="lin" valueType="num">
                                      <p:cBhvr>
                                        <p:cTn id="24" dur="500" decel="50000" autoRev="1" fill="hold">
                                          <p:stCondLst>
                                            <p:cond delay="0"/>
                                          </p:stCondLst>
                                        </p:cTn>
                                        <p:tgtEl>
                                          <p:spTgt spid="38915">
                                            <p:txEl>
                                              <p:pRg st="2" end="2"/>
                                            </p:txEl>
                                          </p:spTgt>
                                        </p:tgtEl>
                                        <p:attrNameLst>
                                          <p:attrName>ppt_x</p:attrName>
                                        </p:attrNameLst>
                                      </p:cBhvr>
                                    </p:anim>
                                    <p:anim from="(-#ppt_h/2)" to="(#ppt_y)" calcmode="lin" valueType="num">
                                      <p:cBhvr>
                                        <p:cTn id="25" dur="1000" fill="hold">
                                          <p:stCondLst>
                                            <p:cond delay="0"/>
                                          </p:stCondLst>
                                        </p:cTn>
                                        <p:tgtEl>
                                          <p:spTgt spid="38915">
                                            <p:txEl>
                                              <p:pRg st="2" end="2"/>
                                            </p:txEl>
                                          </p:spTgt>
                                        </p:tgtEl>
                                        <p:attrNameLst>
                                          <p:attrName>ppt_y</p:attrName>
                                        </p:attrNameLst>
                                      </p:cBhvr>
                                    </p:anim>
                                    <p:animRot by="21600000">
                                      <p:cBhvr>
                                        <p:cTn id="26" dur="1000" fill="hold">
                                          <p:stCondLst>
                                            <p:cond delay="0"/>
                                          </p:stCondLst>
                                        </p:cTn>
                                        <p:tgtEl>
                                          <p:spTgt spid="38915">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38915">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8915">
                                            <p:txEl>
                                              <p:pRg st="3" end="3"/>
                                            </p:txEl>
                                          </p:spTgt>
                                        </p:tgtEl>
                                        <p:attrNameLst>
                                          <p:attrName>ppt_w</p:attrName>
                                        </p:attrNameLst>
                                      </p:cBhvr>
                                    </p:anim>
                                    <p:anim by="(#ppt_w*0.50)" calcmode="lin" valueType="num">
                                      <p:cBhvr>
                                        <p:cTn id="32" dur="500" decel="50000" autoRev="1" fill="hold">
                                          <p:stCondLst>
                                            <p:cond delay="0"/>
                                          </p:stCondLst>
                                        </p:cTn>
                                        <p:tgtEl>
                                          <p:spTgt spid="38915">
                                            <p:txEl>
                                              <p:pRg st="3" end="3"/>
                                            </p:txEl>
                                          </p:spTgt>
                                        </p:tgtEl>
                                        <p:attrNameLst>
                                          <p:attrName>ppt_x</p:attrName>
                                        </p:attrNameLst>
                                      </p:cBhvr>
                                    </p:anim>
                                    <p:anim from="(-#ppt_h/2)" to="(#ppt_y)" calcmode="lin" valueType="num">
                                      <p:cBhvr>
                                        <p:cTn id="33" dur="1000" fill="hold">
                                          <p:stCondLst>
                                            <p:cond delay="0"/>
                                          </p:stCondLst>
                                        </p:cTn>
                                        <p:tgtEl>
                                          <p:spTgt spid="38915">
                                            <p:txEl>
                                              <p:pRg st="3" end="3"/>
                                            </p:txEl>
                                          </p:spTgt>
                                        </p:tgtEl>
                                        <p:attrNameLst>
                                          <p:attrName>ppt_y</p:attrName>
                                        </p:attrNameLst>
                                      </p:cBhvr>
                                    </p:anim>
                                    <p:animRot by="21600000">
                                      <p:cBhvr>
                                        <p:cTn id="34" dur="1000" fill="hold">
                                          <p:stCondLst>
                                            <p:cond delay="0"/>
                                          </p:stCondLst>
                                        </p:cTn>
                                        <p:tgtEl>
                                          <p:spTgt spid="38915">
                                            <p:txEl>
                                              <p:pRg st="3" end="3"/>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38915">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8915">
                                            <p:txEl>
                                              <p:pRg st="4" end="4"/>
                                            </p:txEl>
                                          </p:spTgt>
                                        </p:tgtEl>
                                        <p:attrNameLst>
                                          <p:attrName>ppt_w</p:attrName>
                                        </p:attrNameLst>
                                      </p:cBhvr>
                                    </p:anim>
                                    <p:anim by="(#ppt_w*0.50)" calcmode="lin" valueType="num">
                                      <p:cBhvr>
                                        <p:cTn id="40" dur="500" decel="50000" autoRev="1" fill="hold">
                                          <p:stCondLst>
                                            <p:cond delay="0"/>
                                          </p:stCondLst>
                                        </p:cTn>
                                        <p:tgtEl>
                                          <p:spTgt spid="38915">
                                            <p:txEl>
                                              <p:pRg st="4" end="4"/>
                                            </p:txEl>
                                          </p:spTgt>
                                        </p:tgtEl>
                                        <p:attrNameLst>
                                          <p:attrName>ppt_x</p:attrName>
                                        </p:attrNameLst>
                                      </p:cBhvr>
                                    </p:anim>
                                    <p:anim from="(-#ppt_h/2)" to="(#ppt_y)" calcmode="lin" valueType="num">
                                      <p:cBhvr>
                                        <p:cTn id="41" dur="1000" fill="hold">
                                          <p:stCondLst>
                                            <p:cond delay="0"/>
                                          </p:stCondLst>
                                        </p:cTn>
                                        <p:tgtEl>
                                          <p:spTgt spid="38915">
                                            <p:txEl>
                                              <p:pRg st="4" end="4"/>
                                            </p:txEl>
                                          </p:spTgt>
                                        </p:tgtEl>
                                        <p:attrNameLst>
                                          <p:attrName>ppt_y</p:attrName>
                                        </p:attrNameLst>
                                      </p:cBhvr>
                                    </p:anim>
                                    <p:animRot by="21600000">
                                      <p:cBhvr>
                                        <p:cTn id="42" dur="1000" fill="hold">
                                          <p:stCondLst>
                                            <p:cond delay="0"/>
                                          </p:stCondLst>
                                        </p:cTn>
                                        <p:tgtEl>
                                          <p:spTgt spid="38915">
                                            <p:txEl>
                                              <p:pRg st="4" end="4"/>
                                            </p:txEl>
                                          </p:spTgt>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nodeType="clickEffect">
                                  <p:stCondLst>
                                    <p:cond delay="0"/>
                                  </p:stCondLst>
                                  <p:iterate type="lt">
                                    <p:tmPct val="10000"/>
                                  </p:iterate>
                                  <p:childTnLst>
                                    <p:set>
                                      <p:cBhvr>
                                        <p:cTn id="46" dur="1" fill="hold">
                                          <p:stCondLst>
                                            <p:cond delay="0"/>
                                          </p:stCondLst>
                                        </p:cTn>
                                        <p:tgtEl>
                                          <p:spTgt spid="38915">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8915">
                                            <p:txEl>
                                              <p:pRg st="5" end="5"/>
                                            </p:txEl>
                                          </p:spTgt>
                                        </p:tgtEl>
                                        <p:attrNameLst>
                                          <p:attrName>ppt_w</p:attrName>
                                        </p:attrNameLst>
                                      </p:cBhvr>
                                    </p:anim>
                                    <p:anim by="(#ppt_w*0.50)" calcmode="lin" valueType="num">
                                      <p:cBhvr>
                                        <p:cTn id="48" dur="500" decel="50000" autoRev="1" fill="hold">
                                          <p:stCondLst>
                                            <p:cond delay="0"/>
                                          </p:stCondLst>
                                        </p:cTn>
                                        <p:tgtEl>
                                          <p:spTgt spid="38915">
                                            <p:txEl>
                                              <p:pRg st="5" end="5"/>
                                            </p:txEl>
                                          </p:spTgt>
                                        </p:tgtEl>
                                        <p:attrNameLst>
                                          <p:attrName>ppt_x</p:attrName>
                                        </p:attrNameLst>
                                      </p:cBhvr>
                                    </p:anim>
                                    <p:anim from="(-#ppt_h/2)" to="(#ppt_y)" calcmode="lin" valueType="num">
                                      <p:cBhvr>
                                        <p:cTn id="49" dur="1000" fill="hold">
                                          <p:stCondLst>
                                            <p:cond delay="0"/>
                                          </p:stCondLst>
                                        </p:cTn>
                                        <p:tgtEl>
                                          <p:spTgt spid="38915">
                                            <p:txEl>
                                              <p:pRg st="5" end="5"/>
                                            </p:txEl>
                                          </p:spTgt>
                                        </p:tgtEl>
                                        <p:attrNameLst>
                                          <p:attrName>ppt_y</p:attrName>
                                        </p:attrNameLst>
                                      </p:cBhvr>
                                    </p:anim>
                                    <p:animRot by="21600000">
                                      <p:cBhvr>
                                        <p:cTn id="50" dur="1000" fill="hold">
                                          <p:stCondLst>
                                            <p:cond delay="0"/>
                                          </p:stCondLst>
                                        </p:cTn>
                                        <p:tgtEl>
                                          <p:spTgt spid="38915">
                                            <p:txEl>
                                              <p:pRg st="5" end="5"/>
                                            </p:txEl>
                                          </p:spTgt>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nodeType="clickEffect">
                                  <p:stCondLst>
                                    <p:cond delay="0"/>
                                  </p:stCondLst>
                                  <p:iterate type="lt">
                                    <p:tmPct val="10000"/>
                                  </p:iterate>
                                  <p:childTnLst>
                                    <p:set>
                                      <p:cBhvr>
                                        <p:cTn id="54" dur="1" fill="hold">
                                          <p:stCondLst>
                                            <p:cond delay="0"/>
                                          </p:stCondLst>
                                        </p:cTn>
                                        <p:tgtEl>
                                          <p:spTgt spid="38915">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38915">
                                            <p:txEl>
                                              <p:pRg st="6" end="6"/>
                                            </p:txEl>
                                          </p:spTgt>
                                        </p:tgtEl>
                                        <p:attrNameLst>
                                          <p:attrName>ppt_w</p:attrName>
                                        </p:attrNameLst>
                                      </p:cBhvr>
                                    </p:anim>
                                    <p:anim by="(#ppt_w*0.50)" calcmode="lin" valueType="num">
                                      <p:cBhvr>
                                        <p:cTn id="56" dur="500" decel="50000" autoRev="1" fill="hold">
                                          <p:stCondLst>
                                            <p:cond delay="0"/>
                                          </p:stCondLst>
                                        </p:cTn>
                                        <p:tgtEl>
                                          <p:spTgt spid="38915">
                                            <p:txEl>
                                              <p:pRg st="6" end="6"/>
                                            </p:txEl>
                                          </p:spTgt>
                                        </p:tgtEl>
                                        <p:attrNameLst>
                                          <p:attrName>ppt_x</p:attrName>
                                        </p:attrNameLst>
                                      </p:cBhvr>
                                    </p:anim>
                                    <p:anim from="(-#ppt_h/2)" to="(#ppt_y)" calcmode="lin" valueType="num">
                                      <p:cBhvr>
                                        <p:cTn id="57" dur="1000" fill="hold">
                                          <p:stCondLst>
                                            <p:cond delay="0"/>
                                          </p:stCondLst>
                                        </p:cTn>
                                        <p:tgtEl>
                                          <p:spTgt spid="38915">
                                            <p:txEl>
                                              <p:pRg st="6" end="6"/>
                                            </p:txEl>
                                          </p:spTgt>
                                        </p:tgtEl>
                                        <p:attrNameLst>
                                          <p:attrName>ppt_y</p:attrName>
                                        </p:attrNameLst>
                                      </p:cBhvr>
                                    </p:anim>
                                    <p:animRot by="21600000">
                                      <p:cBhvr>
                                        <p:cTn id="58" dur="1000" fill="hold">
                                          <p:stCondLst>
                                            <p:cond delay="0"/>
                                          </p:stCondLst>
                                        </p:cTn>
                                        <p:tgtEl>
                                          <p:spTgt spid="38915">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274638"/>
            <a:ext cx="8229600" cy="715962"/>
          </a:xfrm>
        </p:spPr>
        <p:txBody>
          <a:bodyPr/>
          <a:lstStyle/>
          <a:p>
            <a:pPr eaLnBrk="1" hangingPunct="1">
              <a:defRPr/>
            </a:pPr>
            <a:r>
              <a:rPr lang="en-US" dirty="0" smtClean="0"/>
              <a:t>Political Reforms</a:t>
            </a:r>
          </a:p>
        </p:txBody>
      </p:sp>
      <p:sp>
        <p:nvSpPr>
          <p:cNvPr id="23555" name="Rectangle 3"/>
          <p:cNvSpPr>
            <a:spLocks noGrp="1" noChangeArrowheads="1"/>
          </p:cNvSpPr>
          <p:nvPr>
            <p:ph type="body" idx="1"/>
          </p:nvPr>
        </p:nvSpPr>
        <p:spPr>
          <a:xfrm>
            <a:off x="457200" y="990600"/>
            <a:ext cx="8229600" cy="5638800"/>
          </a:xfrm>
        </p:spPr>
        <p:txBody>
          <a:bodyPr/>
          <a:lstStyle/>
          <a:p>
            <a:pPr eaLnBrk="1" hangingPunct="1">
              <a:defRPr/>
            </a:pPr>
            <a:r>
              <a:rPr lang="en-US" sz="3600" dirty="0" smtClean="0"/>
              <a:t>Recall</a:t>
            </a:r>
          </a:p>
          <a:p>
            <a:pPr eaLnBrk="1" hangingPunct="1">
              <a:defRPr/>
            </a:pPr>
            <a:r>
              <a:rPr lang="en-US" sz="3600" dirty="0" smtClean="0"/>
              <a:t>Referendum</a:t>
            </a:r>
          </a:p>
          <a:p>
            <a:pPr eaLnBrk="1" hangingPunct="1">
              <a:defRPr/>
            </a:pPr>
            <a:r>
              <a:rPr lang="en-US" sz="3600" dirty="0" smtClean="0"/>
              <a:t>Initiative</a:t>
            </a:r>
          </a:p>
          <a:p>
            <a:pPr eaLnBrk="1" hangingPunct="1">
              <a:defRPr/>
            </a:pPr>
            <a:r>
              <a:rPr lang="en-US" sz="3600" dirty="0" smtClean="0"/>
              <a:t>Secret Ballot</a:t>
            </a:r>
          </a:p>
          <a:p>
            <a:pPr eaLnBrk="1" hangingPunct="1">
              <a:defRPr/>
            </a:pPr>
            <a:r>
              <a:rPr lang="en-US" sz="3600" dirty="0" smtClean="0"/>
              <a:t>16th</a:t>
            </a:r>
          </a:p>
          <a:p>
            <a:pPr eaLnBrk="1" hangingPunct="1">
              <a:defRPr/>
            </a:pPr>
            <a:r>
              <a:rPr lang="en-US" sz="3600" dirty="0" smtClean="0"/>
              <a:t>17</a:t>
            </a:r>
            <a:r>
              <a:rPr lang="en-US" sz="3600" baseline="30000" dirty="0" smtClean="0"/>
              <a:t>th</a:t>
            </a:r>
            <a:r>
              <a:rPr lang="en-US" sz="3600" dirty="0" smtClean="0"/>
              <a:t> Amendment- Direct Election of Senators</a:t>
            </a:r>
          </a:p>
          <a:p>
            <a:pPr eaLnBrk="1" hangingPunct="1">
              <a:defRPr/>
            </a:pPr>
            <a:r>
              <a:rPr lang="en-US" sz="3600" dirty="0" smtClean="0"/>
              <a:t>18th</a:t>
            </a:r>
          </a:p>
          <a:p>
            <a:pPr eaLnBrk="1" hangingPunct="1">
              <a:defRPr/>
            </a:pPr>
            <a:r>
              <a:rPr lang="en-US" sz="3600" dirty="0" smtClean="0"/>
              <a:t>19</a:t>
            </a:r>
            <a:r>
              <a:rPr lang="en-US" sz="3600" baseline="30000" dirty="0" smtClean="0"/>
              <a:t>th</a:t>
            </a:r>
            <a:r>
              <a:rPr lang="en-US" sz="3600" dirty="0" smtClean="0"/>
              <a:t> Amendment- Women’s Suffrage</a:t>
            </a:r>
          </a:p>
          <a:p>
            <a:pPr eaLnBrk="1" hangingPunct="1">
              <a:defRPr/>
            </a:pPr>
            <a:endParaRPr lang="en-US" sz="3600" dirty="0" smtClean="0"/>
          </a:p>
        </p:txBody>
      </p:sp>
      <p:sp>
        <p:nvSpPr>
          <p:cNvPr id="24580"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 calcmode="lin" valueType="num">
                                      <p:cBhvr additive="base">
                                        <p:cTn id="3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3555">
                                            <p:txEl>
                                              <p:pRg st="6" end="6"/>
                                            </p:txEl>
                                          </p:spTgt>
                                        </p:tgtEl>
                                        <p:attrNameLst>
                                          <p:attrName>style.visibility</p:attrName>
                                        </p:attrNameLst>
                                      </p:cBhvr>
                                      <p:to>
                                        <p:strVal val="visible"/>
                                      </p:to>
                                    </p:set>
                                    <p:anim calcmode="lin" valueType="num">
                                      <p:cBhvr additive="base">
                                        <p:cTn id="43"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3555">
                                            <p:txEl>
                                              <p:pRg st="7" end="7"/>
                                            </p:txEl>
                                          </p:spTgt>
                                        </p:tgtEl>
                                        <p:attrNameLst>
                                          <p:attrName>style.visibility</p:attrName>
                                        </p:attrNameLst>
                                      </p:cBhvr>
                                      <p:to>
                                        <p:strVal val="visible"/>
                                      </p:to>
                                    </p:set>
                                    <p:anim calcmode="lin" valueType="num">
                                      <p:cBhvr additive="base">
                                        <p:cTn id="4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457200" y="76200"/>
            <a:ext cx="8229600" cy="685800"/>
          </a:xfrm>
        </p:spPr>
        <p:txBody>
          <a:bodyPr/>
          <a:lstStyle/>
          <a:p>
            <a:pPr eaLnBrk="1" hangingPunct="1">
              <a:defRPr/>
            </a:pPr>
            <a:r>
              <a:rPr lang="en-US" dirty="0" smtClean="0"/>
              <a:t>TR Conservationism</a:t>
            </a:r>
          </a:p>
        </p:txBody>
      </p:sp>
      <p:sp>
        <p:nvSpPr>
          <p:cNvPr id="39939" name="Rectangle 3"/>
          <p:cNvSpPr>
            <a:spLocks noGrp="1" noChangeArrowheads="1"/>
          </p:cNvSpPr>
          <p:nvPr>
            <p:ph type="body" idx="1"/>
          </p:nvPr>
        </p:nvSpPr>
        <p:spPr>
          <a:xfrm>
            <a:off x="152400" y="914400"/>
            <a:ext cx="8534400" cy="5486400"/>
          </a:xfrm>
        </p:spPr>
        <p:txBody>
          <a:bodyPr/>
          <a:lstStyle/>
          <a:p>
            <a:pPr eaLnBrk="1" hangingPunct="1">
              <a:defRPr/>
            </a:pPr>
            <a:r>
              <a:rPr lang="en-US" sz="2800" dirty="0" smtClean="0"/>
              <a:t>Early efforts </a:t>
            </a:r>
          </a:p>
          <a:p>
            <a:pPr lvl="1" eaLnBrk="1" hangingPunct="1">
              <a:defRPr/>
            </a:pPr>
            <a:r>
              <a:rPr lang="en-US" sz="2400" dirty="0" smtClean="0"/>
              <a:t>Desert Land Act (1877)</a:t>
            </a:r>
          </a:p>
          <a:p>
            <a:pPr lvl="2" eaLnBrk="1" hangingPunct="1">
              <a:defRPr/>
            </a:pPr>
            <a:r>
              <a:rPr lang="en-US" sz="2000" dirty="0" smtClean="0"/>
              <a:t>Upped the Homestead Act to 640 acres</a:t>
            </a:r>
          </a:p>
          <a:p>
            <a:pPr lvl="1" eaLnBrk="1" hangingPunct="1">
              <a:defRPr/>
            </a:pPr>
            <a:r>
              <a:rPr lang="en-US" sz="2400" dirty="0" smtClean="0"/>
              <a:t>Forest Reserve Act (1891)</a:t>
            </a:r>
          </a:p>
          <a:p>
            <a:pPr lvl="1" eaLnBrk="1" hangingPunct="1">
              <a:defRPr/>
            </a:pPr>
            <a:r>
              <a:rPr lang="en-US" sz="2400" dirty="0" smtClean="0"/>
              <a:t>Carey Act (1894)</a:t>
            </a:r>
          </a:p>
          <a:p>
            <a:pPr lvl="2" eaLnBrk="1" hangingPunct="1">
              <a:defRPr/>
            </a:pPr>
            <a:r>
              <a:rPr lang="en-US" sz="2000" dirty="0" smtClean="0"/>
              <a:t>Companies can improve land</a:t>
            </a:r>
          </a:p>
          <a:p>
            <a:pPr eaLnBrk="1" hangingPunct="1">
              <a:defRPr/>
            </a:pPr>
            <a:r>
              <a:rPr lang="en-US" sz="2800" dirty="0" smtClean="0"/>
              <a:t>TR was 1</a:t>
            </a:r>
            <a:r>
              <a:rPr lang="en-US" sz="2800" baseline="30000" dirty="0" smtClean="0"/>
              <a:t>st</a:t>
            </a:r>
            <a:r>
              <a:rPr lang="en-US" sz="2800" dirty="0" smtClean="0"/>
              <a:t> politician to actively try to conserve the land</a:t>
            </a:r>
          </a:p>
          <a:p>
            <a:pPr lvl="1" eaLnBrk="1" hangingPunct="1">
              <a:defRPr/>
            </a:pPr>
            <a:r>
              <a:rPr lang="en-US" sz="2400" dirty="0" smtClean="0"/>
              <a:t>Newlands Act 1902- irrigation  (Roosevelt Dam)</a:t>
            </a:r>
          </a:p>
          <a:p>
            <a:pPr lvl="1" eaLnBrk="1" hangingPunct="1">
              <a:defRPr/>
            </a:pPr>
            <a:r>
              <a:rPr lang="en-US" sz="2400" dirty="0" smtClean="0"/>
              <a:t>Created National Parks system/ US Forest Service</a:t>
            </a:r>
          </a:p>
          <a:p>
            <a:pPr lvl="1" eaLnBrk="1" hangingPunct="1">
              <a:defRPr/>
            </a:pPr>
            <a:r>
              <a:rPr lang="en-US" sz="2400" dirty="0" smtClean="0"/>
              <a:t>Preserved 230,000,000 million acres </a:t>
            </a:r>
          </a:p>
          <a:p>
            <a:pPr lvl="1" eaLnBrk="1" hangingPunct="1">
              <a:defRPr/>
            </a:pPr>
            <a:r>
              <a:rPr lang="en-US" sz="2400" dirty="0" smtClean="0"/>
              <a:t>Wildlife and Game Commission</a:t>
            </a:r>
          </a:p>
          <a:p>
            <a:pPr lvl="2" eaLnBrk="1" hangingPunct="1">
              <a:defRPr/>
            </a:pPr>
            <a:r>
              <a:rPr lang="en-US" sz="2000" dirty="0" smtClean="0"/>
              <a:t>Bird preserves</a:t>
            </a:r>
          </a:p>
        </p:txBody>
      </p:sp>
      <p:sp>
        <p:nvSpPr>
          <p:cNvPr id="39940" name="Footer Placeholder 1"/>
          <p:cNvSpPr>
            <a:spLocks noGrp="1"/>
          </p:cNvSpPr>
          <p:nvPr>
            <p:ph type="ftr" sz="quarter" idx="12"/>
          </p:nvPr>
        </p:nvSpPr>
        <p:spPr>
          <a:xfrm>
            <a:off x="6781800" y="5867400"/>
            <a:ext cx="2286000" cy="857250"/>
          </a:xfrm>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in)">
                                      <p:cBhvr>
                                        <p:cTn id="7" dur="500"/>
                                        <p:tgtEl>
                                          <p:spTgt spid="3993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ox(in)">
                                      <p:cBhvr>
                                        <p:cTn id="10" dur="500"/>
                                        <p:tgtEl>
                                          <p:spTgt spid="3993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box(in)">
                                      <p:cBhvr>
                                        <p:cTn id="13" dur="500"/>
                                        <p:tgtEl>
                                          <p:spTgt spid="3993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box(in)">
                                      <p:cBhvr>
                                        <p:cTn id="16" dur="500"/>
                                        <p:tgtEl>
                                          <p:spTgt spid="39939">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box(in)">
                                      <p:cBhvr>
                                        <p:cTn id="19" dur="500"/>
                                        <p:tgtEl>
                                          <p:spTgt spid="39939">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9939">
                                            <p:txEl>
                                              <p:pRg st="5" end="5"/>
                                            </p:txEl>
                                          </p:spTgt>
                                        </p:tgtEl>
                                        <p:attrNameLst>
                                          <p:attrName>style.visibility</p:attrName>
                                        </p:attrNameLst>
                                      </p:cBhvr>
                                      <p:to>
                                        <p:strVal val="visible"/>
                                      </p:to>
                                    </p:set>
                                    <p:animEffect transition="in" filter="box(in)">
                                      <p:cBhvr>
                                        <p:cTn id="22" dur="500"/>
                                        <p:tgtEl>
                                          <p:spTgt spid="3993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box(in)">
                                      <p:cBhvr>
                                        <p:cTn id="27" dur="500"/>
                                        <p:tgtEl>
                                          <p:spTgt spid="3993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9939">
                                            <p:txEl>
                                              <p:pRg st="7" end="7"/>
                                            </p:txEl>
                                          </p:spTgt>
                                        </p:tgtEl>
                                        <p:attrNameLst>
                                          <p:attrName>style.visibility</p:attrName>
                                        </p:attrNameLst>
                                      </p:cBhvr>
                                      <p:to>
                                        <p:strVal val="visible"/>
                                      </p:to>
                                    </p:set>
                                    <p:animEffect transition="in" filter="box(in)">
                                      <p:cBhvr>
                                        <p:cTn id="32" dur="500"/>
                                        <p:tgtEl>
                                          <p:spTgt spid="3993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9939">
                                            <p:txEl>
                                              <p:pRg st="8" end="8"/>
                                            </p:txEl>
                                          </p:spTgt>
                                        </p:tgtEl>
                                        <p:attrNameLst>
                                          <p:attrName>style.visibility</p:attrName>
                                        </p:attrNameLst>
                                      </p:cBhvr>
                                      <p:to>
                                        <p:strVal val="visible"/>
                                      </p:to>
                                    </p:set>
                                    <p:animEffect transition="in" filter="box(in)">
                                      <p:cBhvr>
                                        <p:cTn id="37" dur="500"/>
                                        <p:tgtEl>
                                          <p:spTgt spid="3993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9939">
                                            <p:txEl>
                                              <p:pRg st="9" end="9"/>
                                            </p:txEl>
                                          </p:spTgt>
                                        </p:tgtEl>
                                        <p:attrNameLst>
                                          <p:attrName>style.visibility</p:attrName>
                                        </p:attrNameLst>
                                      </p:cBhvr>
                                      <p:to>
                                        <p:strVal val="visible"/>
                                      </p:to>
                                    </p:set>
                                    <p:animEffect transition="in" filter="box(in)">
                                      <p:cBhvr>
                                        <p:cTn id="42" dur="500"/>
                                        <p:tgtEl>
                                          <p:spTgt spid="39939">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9939">
                                            <p:txEl>
                                              <p:pRg st="10" end="10"/>
                                            </p:txEl>
                                          </p:spTgt>
                                        </p:tgtEl>
                                        <p:attrNameLst>
                                          <p:attrName>style.visibility</p:attrName>
                                        </p:attrNameLst>
                                      </p:cBhvr>
                                      <p:to>
                                        <p:strVal val="visible"/>
                                      </p:to>
                                    </p:set>
                                    <p:animEffect transition="in" filter="box(in)">
                                      <p:cBhvr>
                                        <p:cTn id="47" dur="500"/>
                                        <p:tgtEl>
                                          <p:spTgt spid="39939">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39939">
                                            <p:txEl>
                                              <p:pRg st="11" end="11"/>
                                            </p:txEl>
                                          </p:spTgt>
                                        </p:tgtEl>
                                        <p:attrNameLst>
                                          <p:attrName>style.visibility</p:attrName>
                                        </p:attrNameLst>
                                      </p:cBhvr>
                                      <p:to>
                                        <p:strVal val="visible"/>
                                      </p:to>
                                    </p:set>
                                    <p:animEffect transition="in" filter="box(in)">
                                      <p:cBhvr>
                                        <p:cTn id="52" dur="500"/>
                                        <p:tgtEl>
                                          <p:spTgt spid="399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40964" name="Footer Placeholder 3"/>
          <p:cNvSpPr>
            <a:spLocks noGrp="1"/>
          </p:cNvSpPr>
          <p:nvPr>
            <p:ph type="ftr" sz="quarter" idx="12"/>
          </p:nvPr>
        </p:nvSpPr>
        <p:spPr>
          <a:noFill/>
        </p:spPr>
        <p:txBody>
          <a:bodyPr/>
          <a:lstStyle/>
          <a:p>
            <a:r>
              <a:rPr lang="en-US" altLang="en-US"/>
              <a:t>Aim:  How did the Progressive movement affect the US?</a:t>
            </a:r>
          </a:p>
        </p:txBody>
      </p:sp>
      <p:pic>
        <p:nvPicPr>
          <p:cNvPr id="40965" name="Picture 2"/>
          <p:cNvPicPr>
            <a:picLocks noChangeAspect="1" noChangeArrowheads="1"/>
          </p:cNvPicPr>
          <p:nvPr/>
        </p:nvPicPr>
        <p:blipFill>
          <a:blip r:embed="rId2" cstate="print"/>
          <a:srcRect/>
          <a:stretch>
            <a:fillRect/>
          </a:stretch>
        </p:blipFill>
        <p:spPr bwMode="auto">
          <a:xfrm>
            <a:off x="76200" y="304800"/>
            <a:ext cx="8996363" cy="62452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smtClean="0"/>
              <a:t>Taft and Wilson</a:t>
            </a:r>
          </a:p>
        </p:txBody>
      </p:sp>
      <p:sp>
        <p:nvSpPr>
          <p:cNvPr id="40963" name="Rectangle 3"/>
          <p:cNvSpPr>
            <a:spLocks noGrp="1" noChangeArrowheads="1"/>
          </p:cNvSpPr>
          <p:nvPr>
            <p:ph type="body" idx="1"/>
          </p:nvPr>
        </p:nvSpPr>
        <p:spPr/>
        <p:txBody>
          <a:bodyPr/>
          <a:lstStyle/>
          <a:p>
            <a:pPr eaLnBrk="1" hangingPunct="1">
              <a:defRPr/>
            </a:pPr>
            <a:r>
              <a:rPr lang="en-US" smtClean="0"/>
              <a:t>Both Taft and Wilson are considered trustbusting progressive Presidents</a:t>
            </a:r>
          </a:p>
          <a:p>
            <a:pPr eaLnBrk="1" hangingPunct="1">
              <a:defRPr/>
            </a:pPr>
            <a:r>
              <a:rPr lang="en-US" smtClean="0"/>
              <a:t>Taft actually went after 90 trusts in his 4 years as Pres.  TR 44 in 7 ½ years.</a:t>
            </a:r>
          </a:p>
          <a:p>
            <a:pPr eaLnBrk="1" hangingPunct="1">
              <a:defRPr/>
            </a:pPr>
            <a:r>
              <a:rPr lang="en-US" smtClean="0"/>
              <a:t>More on these guys when we get back to politics</a:t>
            </a:r>
          </a:p>
        </p:txBody>
      </p:sp>
      <p:sp>
        <p:nvSpPr>
          <p:cNvPr id="41988"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ox(in)">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ox(in)">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type="body" idx="1"/>
          </p:nvPr>
        </p:nvSpPr>
        <p:spPr/>
        <p:txBody>
          <a:bodyPr/>
          <a:lstStyle/>
          <a:p>
            <a:pPr eaLnBrk="1" hangingPunct="1">
              <a:defRPr/>
            </a:pPr>
            <a:endParaRPr lang="en-US" smtClean="0"/>
          </a:p>
        </p:txBody>
      </p:sp>
      <p:pic>
        <p:nvPicPr>
          <p:cNvPr id="43012" name="Picture 5" descr="trmiddle26"/>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43013"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p:txBody>
          <a:bodyPr/>
          <a:lstStyle/>
          <a:p>
            <a:pPr eaLnBrk="1" hangingPunct="1">
              <a:defRPr/>
            </a:pPr>
            <a:endParaRPr lang="en-US" smtClean="0"/>
          </a:p>
        </p:txBody>
      </p:sp>
      <p:pic>
        <p:nvPicPr>
          <p:cNvPr id="44036" name="Picture 5" descr="trtoonTame"/>
          <p:cNvPicPr>
            <a:picLocks noChangeAspect="1" noChangeArrowheads="1"/>
          </p:cNvPicPr>
          <p:nvPr/>
        </p:nvPicPr>
        <p:blipFill>
          <a:blip r:embed="rId2" cstate="print"/>
          <a:srcRect/>
          <a:stretch>
            <a:fillRect/>
          </a:stretch>
        </p:blipFill>
        <p:spPr bwMode="auto">
          <a:xfrm>
            <a:off x="0" y="46038"/>
            <a:ext cx="9144000" cy="6780212"/>
          </a:xfrm>
          <a:prstGeom prst="rect">
            <a:avLst/>
          </a:prstGeom>
          <a:noFill/>
          <a:ln w="9525">
            <a:noFill/>
            <a:miter lim="800000"/>
            <a:headEnd/>
            <a:tailEnd/>
          </a:ln>
        </p:spPr>
      </p:pic>
      <p:sp>
        <p:nvSpPr>
          <p:cNvPr id="44037"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eaLnBrk="1" hangingPunct="1">
              <a:defRPr/>
            </a:pPr>
            <a:endParaRPr lang="en-US" smtClean="0"/>
          </a:p>
        </p:txBody>
      </p:sp>
      <p:pic>
        <p:nvPicPr>
          <p:cNvPr id="45060" name="Picture 5" descr="08_d"/>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45061"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a:defRPr/>
            </a:pPr>
            <a:r>
              <a:rPr lang="en-US" dirty="0" smtClean="0"/>
              <a:t>Short Answer Questions</a:t>
            </a:r>
            <a:endParaRPr lang="en-US" dirty="0"/>
          </a:p>
        </p:txBody>
      </p:sp>
      <p:sp>
        <p:nvSpPr>
          <p:cNvPr id="3" name="Content Placeholder 2"/>
          <p:cNvSpPr>
            <a:spLocks noGrp="1"/>
          </p:cNvSpPr>
          <p:nvPr>
            <p:ph idx="1"/>
          </p:nvPr>
        </p:nvSpPr>
        <p:spPr>
          <a:xfrm>
            <a:off x="228600" y="1219200"/>
            <a:ext cx="8763000" cy="5410200"/>
          </a:xfrm>
        </p:spPr>
        <p:txBody>
          <a:bodyPr/>
          <a:lstStyle/>
          <a:p>
            <a:pPr>
              <a:defRPr/>
            </a:pPr>
            <a:r>
              <a:rPr lang="en-US" dirty="0" smtClean="0"/>
              <a:t>How did the Progressive and Populist Era try to limit the power of the railroads?</a:t>
            </a:r>
          </a:p>
          <a:p>
            <a:pPr>
              <a:defRPr/>
            </a:pPr>
            <a:r>
              <a:rPr lang="en-US" dirty="0" smtClean="0"/>
              <a:t>Explain how one of the following muckrakers solved the ills of society:</a:t>
            </a:r>
          </a:p>
          <a:p>
            <a:pPr lvl="1">
              <a:defRPr/>
            </a:pPr>
            <a:r>
              <a:rPr lang="en-US" dirty="0" smtClean="0"/>
              <a:t>Nellie Bly</a:t>
            </a:r>
          </a:p>
          <a:p>
            <a:pPr lvl="1">
              <a:defRPr/>
            </a:pPr>
            <a:r>
              <a:rPr lang="en-US" dirty="0" smtClean="0"/>
              <a:t>Upton Sinclair</a:t>
            </a:r>
          </a:p>
          <a:p>
            <a:pPr lvl="1">
              <a:defRPr/>
            </a:pPr>
            <a:r>
              <a:rPr lang="en-US" dirty="0" smtClean="0"/>
              <a:t>Jacob Riis</a:t>
            </a:r>
          </a:p>
          <a:p>
            <a:pPr lvl="1">
              <a:defRPr/>
            </a:pPr>
            <a:r>
              <a:rPr lang="en-US" smtClean="0"/>
              <a:t>Ida Tarbell</a:t>
            </a:r>
            <a:endParaRPr lang="en-US" dirty="0" smtClean="0"/>
          </a:p>
          <a:p>
            <a:pPr>
              <a:defRPr/>
            </a:pPr>
            <a:r>
              <a:rPr lang="en-US" dirty="0" smtClean="0"/>
              <a:t>How was Theodore Roosevelt different from previous Presidents?</a:t>
            </a:r>
          </a:p>
          <a:p>
            <a:pPr>
              <a:defRPr/>
            </a:pPr>
            <a:endParaRPr lang="en-US" dirty="0"/>
          </a:p>
        </p:txBody>
      </p:sp>
      <p:sp>
        <p:nvSpPr>
          <p:cNvPr id="46084" name="Footer Placeholder 3"/>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0"/>
            <a:ext cx="8915400" cy="762000"/>
          </a:xfrm>
        </p:spPr>
        <p:txBody>
          <a:bodyPr/>
          <a:lstStyle/>
          <a:p>
            <a:pPr eaLnBrk="1" hangingPunct="1">
              <a:defRPr/>
            </a:pPr>
            <a:r>
              <a:rPr lang="en-US" sz="4000" dirty="0" smtClean="0"/>
              <a:t>Muckrakers </a:t>
            </a:r>
            <a:r>
              <a:rPr lang="en-US" sz="4000" dirty="0" smtClean="0"/>
              <a:t>and Progressives</a:t>
            </a:r>
          </a:p>
        </p:txBody>
      </p:sp>
      <p:sp>
        <p:nvSpPr>
          <p:cNvPr id="2051" name="Rectangle 3"/>
          <p:cNvSpPr>
            <a:spLocks noGrp="1" noChangeArrowheads="1"/>
          </p:cNvSpPr>
          <p:nvPr>
            <p:ph type="subTitle" idx="1"/>
          </p:nvPr>
        </p:nvSpPr>
        <p:spPr>
          <a:xfrm>
            <a:off x="0" y="762000"/>
            <a:ext cx="9144000" cy="6096000"/>
          </a:xfrm>
        </p:spPr>
        <p:txBody>
          <a:bodyPr/>
          <a:lstStyle/>
          <a:p>
            <a:pPr eaLnBrk="1" hangingPunct="1">
              <a:defRPr/>
            </a:pPr>
            <a:r>
              <a:rPr lang="en-US" dirty="0" smtClean="0"/>
              <a:t>The</a:t>
            </a:r>
            <a:r>
              <a:rPr lang="en-US" sz="2800" dirty="0" smtClean="0"/>
              <a:t> term derives from the word </a:t>
            </a:r>
            <a:r>
              <a:rPr lang="en-US" sz="2800" i="1" dirty="0" smtClean="0"/>
              <a:t>muckrake</a:t>
            </a:r>
            <a:r>
              <a:rPr lang="en-US" sz="2800" dirty="0" smtClean="0"/>
              <a:t> used by President Theodore Roosevelt in a speech in 1906, in which he agreed with many of the charges of the muckrakers but asserted that some of their methods were sensational and irresponsible. He compared them to a character from Bunyan's </a:t>
            </a:r>
            <a:r>
              <a:rPr lang="en-US" sz="2800" i="1" dirty="0" smtClean="0"/>
              <a:t>Pilgrim's Progress</a:t>
            </a:r>
            <a:r>
              <a:rPr lang="en-US" sz="2800" dirty="0" smtClean="0"/>
              <a:t> who could look no way but downward with a muckrake in his hands and was interested only in raking the filth. </a:t>
            </a:r>
          </a:p>
          <a:p>
            <a:pPr algn="l" eaLnBrk="1" hangingPunct="1">
              <a:defRPr/>
            </a:pPr>
            <a:r>
              <a:rPr lang="en-US" dirty="0" smtClean="0"/>
              <a:t>1.  Based on the paragraph, what do you think a muckraker is?  </a:t>
            </a:r>
          </a:p>
          <a:p>
            <a:pPr eaLnBrk="1" hangingPunct="1">
              <a:defRPr/>
            </a:pPr>
            <a:r>
              <a:rPr lang="en-US" dirty="0" smtClean="0"/>
              <a:t>2.  Do you think the term muckraker has a positive or negative connotation and why?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endParaRPr lang="en-US" smtClean="0"/>
          </a:p>
        </p:txBody>
      </p:sp>
      <p:sp>
        <p:nvSpPr>
          <p:cNvPr id="31747" name="Rectangle 3"/>
          <p:cNvSpPr>
            <a:spLocks noGrp="1" noChangeArrowheads="1"/>
          </p:cNvSpPr>
          <p:nvPr>
            <p:ph type="body" idx="1"/>
          </p:nvPr>
        </p:nvSpPr>
        <p:spPr/>
        <p:txBody>
          <a:bodyPr/>
          <a:lstStyle/>
          <a:p>
            <a:pPr eaLnBrk="1" hangingPunct="1">
              <a:defRPr/>
            </a:pPr>
            <a:endParaRPr lang="en-US" smtClean="0"/>
          </a:p>
        </p:txBody>
      </p:sp>
      <p:pic>
        <p:nvPicPr>
          <p:cNvPr id="4100" name="Picture 5" descr="TRtoonMuck"/>
          <p:cNvPicPr>
            <a:picLocks noChangeAspect="1" noChangeArrowheads="1"/>
          </p:cNvPicPr>
          <p:nvPr/>
        </p:nvPicPr>
        <p:blipFill>
          <a:blip r:embed="rId2" cstate="print"/>
          <a:srcRect/>
          <a:stretch>
            <a:fillRect/>
          </a:stretch>
        </p:blipFill>
        <p:spPr bwMode="auto">
          <a:xfrm>
            <a:off x="0" y="46038"/>
            <a:ext cx="9144000" cy="6811962"/>
          </a:xfrm>
          <a:prstGeom prst="rect">
            <a:avLst/>
          </a:prstGeom>
          <a:noFill/>
          <a:ln w="9525">
            <a:noFill/>
            <a:miter lim="800000"/>
            <a:headEnd/>
            <a:tailEnd/>
          </a:ln>
        </p:spPr>
      </p:pic>
      <p:sp>
        <p:nvSpPr>
          <p:cNvPr id="4101" name="Footer Placeholder 1"/>
          <p:cNvSpPr>
            <a:spLocks noGrp="1"/>
          </p:cNvSpPr>
          <p:nvPr>
            <p:ph type="ftr" sz="quarter" idx="12"/>
          </p:nvPr>
        </p:nvSpPr>
        <p:spPr>
          <a:noFill/>
        </p:spPr>
        <p:txBody>
          <a:bodyPr/>
          <a:lstStyle/>
          <a:p>
            <a:r>
              <a:rPr lang="en-US" altLang="en-US"/>
              <a:t>Aim:  How did the Progressive movement affect the US?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sz="4000" smtClean="0"/>
              <a:t>SIMILARITIES OF MUCKRAKERS AND PROGRESSIVES</a:t>
            </a:r>
          </a:p>
        </p:txBody>
      </p:sp>
      <p:sp>
        <p:nvSpPr>
          <p:cNvPr id="9219" name="Rectangle 3"/>
          <p:cNvSpPr>
            <a:spLocks noGrp="1" noChangeArrowheads="1"/>
          </p:cNvSpPr>
          <p:nvPr>
            <p:ph type="body" idx="1"/>
          </p:nvPr>
        </p:nvSpPr>
        <p:spPr/>
        <p:txBody>
          <a:bodyPr/>
          <a:lstStyle/>
          <a:p>
            <a:pPr eaLnBrk="1" hangingPunct="1">
              <a:defRPr/>
            </a:pPr>
            <a:r>
              <a:rPr lang="en-US" dirty="0" smtClean="0"/>
              <a:t>wanted </a:t>
            </a:r>
            <a:r>
              <a:rPr lang="en-US" dirty="0" smtClean="0"/>
              <a:t>to help the URBAN LOWER CLASS</a:t>
            </a:r>
          </a:p>
          <a:p>
            <a:pPr eaLnBrk="1" hangingPunct="1">
              <a:defRPr/>
            </a:pPr>
            <a:r>
              <a:rPr lang="en-US" dirty="0" smtClean="0"/>
              <a:t>wanted </a:t>
            </a:r>
            <a:r>
              <a:rPr lang="en-US" dirty="0" smtClean="0"/>
              <a:t>to end POLITICAL CORRUPTION</a:t>
            </a:r>
          </a:p>
          <a:p>
            <a:pPr eaLnBrk="1" hangingPunct="1">
              <a:defRPr/>
            </a:pPr>
            <a:r>
              <a:rPr lang="en-US" dirty="0" smtClean="0"/>
              <a:t>Leaders usually were from the </a:t>
            </a:r>
            <a:r>
              <a:rPr lang="en-US" dirty="0" smtClean="0"/>
              <a:t>upper and middle class educated members in society</a:t>
            </a:r>
          </a:p>
          <a:p>
            <a:pPr eaLnBrk="1" hangingPunct="1">
              <a:defRPr/>
            </a:pPr>
            <a:r>
              <a:rPr lang="en-US" dirty="0" smtClean="0"/>
              <a:t>influenced </a:t>
            </a:r>
            <a:r>
              <a:rPr lang="en-US" dirty="0" smtClean="0"/>
              <a:t>the public and politicians to promote change in society</a:t>
            </a:r>
          </a:p>
        </p:txBody>
      </p:sp>
      <p:sp>
        <p:nvSpPr>
          <p:cNvPr id="5124" name="Footer Placeholder 1"/>
          <p:cNvSpPr>
            <a:spLocks noGrp="1"/>
          </p:cNvSpPr>
          <p:nvPr>
            <p:ph type="ftr" sz="quarter" idx="12"/>
          </p:nvPr>
        </p:nvSpPr>
        <p:spPr>
          <a:xfrm>
            <a:off x="3124200" y="6248400"/>
            <a:ext cx="5405438" cy="476250"/>
          </a:xfrm>
          <a:noFill/>
        </p:spPr>
        <p:txBody>
          <a:bodyPr/>
          <a:lstStyle/>
          <a:p>
            <a:r>
              <a:rPr lang="en-US" altLang="en-US" sz="1600">
                <a:solidFill>
                  <a:srgbClr val="FFFF00"/>
                </a:solidFill>
              </a:rPr>
              <a:t>Aim:  How did the Progressive movement affect the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z="4000" smtClean="0"/>
              <a:t>DIFFERENCES BETWEEN MUCKRAKERS AND PROGRESSIVES</a:t>
            </a:r>
          </a:p>
        </p:txBody>
      </p:sp>
      <p:sp>
        <p:nvSpPr>
          <p:cNvPr id="10243" name="Rectangle 3"/>
          <p:cNvSpPr>
            <a:spLocks noGrp="1" noChangeArrowheads="1"/>
          </p:cNvSpPr>
          <p:nvPr>
            <p:ph type="body" idx="1"/>
          </p:nvPr>
        </p:nvSpPr>
        <p:spPr>
          <a:xfrm>
            <a:off x="457200" y="1752600"/>
            <a:ext cx="8229600" cy="4724400"/>
          </a:xfrm>
        </p:spPr>
        <p:txBody>
          <a:bodyPr/>
          <a:lstStyle/>
          <a:p>
            <a:pPr eaLnBrk="1" hangingPunct="1">
              <a:lnSpc>
                <a:spcPct val="90000"/>
              </a:lnSpc>
              <a:defRPr/>
            </a:pPr>
            <a:r>
              <a:rPr lang="en-US" smtClean="0"/>
              <a:t>MUCKRAKERS WERE</a:t>
            </a:r>
          </a:p>
          <a:p>
            <a:pPr lvl="1" eaLnBrk="1" hangingPunct="1">
              <a:lnSpc>
                <a:spcPct val="90000"/>
              </a:lnSpc>
              <a:defRPr/>
            </a:pPr>
            <a:r>
              <a:rPr lang="en-US" smtClean="0"/>
              <a:t>OUTSIDE OF THE POWER STRUCTURE</a:t>
            </a:r>
          </a:p>
          <a:p>
            <a:pPr lvl="2" eaLnBrk="1" hangingPunct="1">
              <a:lnSpc>
                <a:spcPct val="90000"/>
              </a:lnSpc>
              <a:defRPr/>
            </a:pPr>
            <a:r>
              <a:rPr lang="en-US" smtClean="0"/>
              <a:t>WRITERS, PHOTOGRAPHERS, EDITORS, ETC.</a:t>
            </a:r>
          </a:p>
          <a:p>
            <a:pPr lvl="1" eaLnBrk="1" hangingPunct="1">
              <a:lnSpc>
                <a:spcPct val="90000"/>
              </a:lnSpc>
              <a:defRPr/>
            </a:pPr>
            <a:r>
              <a:rPr lang="en-US" smtClean="0"/>
              <a:t>SOMETIMES THROWN INTO THE SITUATION THEY COVERED TO EXPOSE THE CORRUPTION OR SOCIAL ILL</a:t>
            </a:r>
          </a:p>
          <a:p>
            <a:pPr eaLnBrk="1" hangingPunct="1">
              <a:lnSpc>
                <a:spcPct val="90000"/>
              </a:lnSpc>
              <a:defRPr/>
            </a:pPr>
            <a:r>
              <a:rPr lang="en-US" smtClean="0"/>
              <a:t>PROGRESSIVES WERE</a:t>
            </a:r>
          </a:p>
          <a:p>
            <a:pPr lvl="1" eaLnBrk="1" hangingPunct="1">
              <a:lnSpc>
                <a:spcPct val="90000"/>
              </a:lnSpc>
              <a:defRPr/>
            </a:pPr>
            <a:r>
              <a:rPr lang="en-US" smtClean="0"/>
              <a:t>REMOVED FROM THE SPECIFIC SOCIAL ILL</a:t>
            </a:r>
          </a:p>
          <a:p>
            <a:pPr lvl="1" eaLnBrk="1" hangingPunct="1">
              <a:lnSpc>
                <a:spcPct val="90000"/>
              </a:lnSpc>
              <a:defRPr/>
            </a:pPr>
            <a:r>
              <a:rPr lang="en-US" smtClean="0"/>
              <a:t>MUCH MORE POLITICALLY POWERFUL, OR POLITICIANS THEMSELVES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dissolve">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dissolve">
                                      <p:cBhvr>
                                        <p:cTn id="37"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p>
            <a:pPr>
              <a:defRPr/>
            </a:pPr>
            <a:r>
              <a:rPr lang="en-US" dirty="0" smtClean="0"/>
              <a:t>Modern Day Muckrakers</a:t>
            </a:r>
            <a:endParaRPr lang="en-US" dirty="0"/>
          </a:p>
        </p:txBody>
      </p:sp>
      <p:sp>
        <p:nvSpPr>
          <p:cNvPr id="3" name="Content Placeholder 2"/>
          <p:cNvSpPr>
            <a:spLocks noGrp="1"/>
          </p:cNvSpPr>
          <p:nvPr>
            <p:ph idx="1"/>
          </p:nvPr>
        </p:nvSpPr>
        <p:spPr>
          <a:xfrm>
            <a:off x="304800" y="685800"/>
            <a:ext cx="8534400" cy="5943600"/>
          </a:xfrm>
        </p:spPr>
        <p:txBody>
          <a:bodyPr/>
          <a:lstStyle/>
          <a:p>
            <a:pPr>
              <a:defRPr/>
            </a:pPr>
            <a:r>
              <a:rPr lang="en-US" dirty="0" smtClean="0"/>
              <a:t>Who today would be considered a muckraker?</a:t>
            </a:r>
          </a:p>
          <a:p>
            <a:pPr lvl="1">
              <a:defRPr/>
            </a:pPr>
            <a:r>
              <a:rPr lang="en-US" dirty="0" smtClean="0"/>
              <a:t>“Supersize Me”</a:t>
            </a:r>
          </a:p>
          <a:p>
            <a:pPr lvl="1">
              <a:defRPr/>
            </a:pPr>
            <a:r>
              <a:rPr lang="en-US" dirty="0" smtClean="0"/>
              <a:t>“Food Inc.’ </a:t>
            </a:r>
            <a:endParaRPr lang="en-US" dirty="0" smtClean="0"/>
          </a:p>
          <a:p>
            <a:pPr lvl="1">
              <a:defRPr/>
            </a:pPr>
            <a:r>
              <a:rPr lang="en-US" dirty="0" smtClean="0"/>
              <a:t>60 Minutes</a:t>
            </a:r>
          </a:p>
          <a:p>
            <a:pPr lvl="1">
              <a:defRPr/>
            </a:pPr>
            <a:r>
              <a:rPr lang="en-US" dirty="0" smtClean="0"/>
              <a:t>Michael </a:t>
            </a:r>
            <a:r>
              <a:rPr lang="en-US" dirty="0" smtClean="0"/>
              <a:t>Moore </a:t>
            </a:r>
          </a:p>
          <a:p>
            <a:pPr lvl="1">
              <a:defRPr/>
            </a:pPr>
            <a:r>
              <a:rPr lang="en-US" dirty="0" err="1" smtClean="0"/>
              <a:t>D’nesh</a:t>
            </a:r>
            <a:r>
              <a:rPr lang="en-US" dirty="0" smtClean="0"/>
              <a:t> </a:t>
            </a:r>
            <a:r>
              <a:rPr lang="en-US" dirty="0" err="1" smtClean="0"/>
              <a:t>Disouza</a:t>
            </a:r>
            <a:endParaRPr lang="en-US" dirty="0" smtClean="0"/>
          </a:p>
          <a:p>
            <a:pPr lvl="1">
              <a:defRPr/>
            </a:pPr>
            <a:r>
              <a:rPr lang="en-US" dirty="0" smtClean="0"/>
              <a:t>Ralph Nader</a:t>
            </a:r>
          </a:p>
          <a:p>
            <a:pPr>
              <a:defRPr/>
            </a:pPr>
            <a:r>
              <a:rPr lang="en-US" dirty="0" smtClean="0"/>
              <a:t>What methods can be used in the modern world to expose the problems of the country?</a:t>
            </a:r>
          </a:p>
          <a:p>
            <a:pPr lvl="1">
              <a:defRPr/>
            </a:pPr>
            <a:r>
              <a:rPr lang="en-US" dirty="0" smtClean="0"/>
              <a:t>TV/Radio/Internet/Movies</a:t>
            </a:r>
          </a:p>
          <a:p>
            <a:pPr lvl="1">
              <a:defRPr/>
            </a:pPr>
            <a:r>
              <a:rPr lang="en-US" dirty="0" smtClean="0"/>
              <a:t>Books/Magazines</a:t>
            </a:r>
          </a:p>
          <a:p>
            <a:pPr>
              <a:defRPr/>
            </a:pPr>
            <a:endParaRPr lang="en-US" dirty="0"/>
          </a:p>
        </p:txBody>
      </p:sp>
      <p:pic>
        <p:nvPicPr>
          <p:cNvPr id="7174" name="Picture 6" descr="Image result for food inc."/>
          <p:cNvPicPr>
            <a:picLocks noChangeAspect="1" noChangeArrowheads="1"/>
          </p:cNvPicPr>
          <p:nvPr/>
        </p:nvPicPr>
        <p:blipFill>
          <a:blip r:embed="rId2" cstate="print"/>
          <a:srcRect/>
          <a:stretch>
            <a:fillRect/>
          </a:stretch>
        </p:blipFill>
        <p:spPr bwMode="auto">
          <a:xfrm>
            <a:off x="6019800" y="1295400"/>
            <a:ext cx="2415209" cy="3086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8617</TotalTime>
  <Words>2030</Words>
  <Application>Microsoft Office PowerPoint</Application>
  <PresentationFormat>On-screen Show (4:3)</PresentationFormat>
  <Paragraphs>251</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Garamond</vt:lpstr>
      <vt:lpstr>Arial</vt:lpstr>
      <vt:lpstr>Wingdings</vt:lpstr>
      <vt:lpstr>Calibri</vt:lpstr>
      <vt:lpstr>Stream</vt:lpstr>
      <vt:lpstr>Slide 1</vt:lpstr>
      <vt:lpstr> Goals of Progressives</vt:lpstr>
      <vt:lpstr>Origins of Progressivism</vt:lpstr>
      <vt:lpstr>Political Reforms</vt:lpstr>
      <vt:lpstr>Muckrakers and Progressives</vt:lpstr>
      <vt:lpstr>Slide 6</vt:lpstr>
      <vt:lpstr>SIMILARITIES OF MUCKRAKERS AND PROGRESSIVES</vt:lpstr>
      <vt:lpstr>DIFFERENCES BETWEEN MUCKRAKERS AND PROGRESSIVES</vt:lpstr>
      <vt:lpstr>Modern Day Muckrakers</vt:lpstr>
      <vt:lpstr>UPTON SINCLAIR- THE JUNGLE</vt:lpstr>
      <vt:lpstr>Slide 11</vt:lpstr>
      <vt:lpstr>Slide 12</vt:lpstr>
      <vt:lpstr>AFFECT OF THE  Jungle </vt:lpstr>
      <vt:lpstr>Slide 14</vt:lpstr>
      <vt:lpstr>Jacob Riis</vt:lpstr>
      <vt:lpstr>Slide 16</vt:lpstr>
      <vt:lpstr>Slide 17</vt:lpstr>
      <vt:lpstr>Slide 18</vt:lpstr>
      <vt:lpstr>Slide 19</vt:lpstr>
      <vt:lpstr>Slide 20</vt:lpstr>
      <vt:lpstr>Slide 21</vt:lpstr>
      <vt:lpstr>Nellie Bly(Elizabeth Cochran)</vt:lpstr>
      <vt:lpstr>Nellie Bly</vt:lpstr>
      <vt:lpstr>Jane Addams- Hull House</vt:lpstr>
      <vt:lpstr>Slide 25</vt:lpstr>
      <vt:lpstr>Suffragettes</vt:lpstr>
      <vt:lpstr>Suffraggettes</vt:lpstr>
      <vt:lpstr>19th Amendment</vt:lpstr>
      <vt:lpstr>Slide 29</vt:lpstr>
      <vt:lpstr>Slide 30</vt:lpstr>
      <vt:lpstr>Slide 31</vt:lpstr>
      <vt:lpstr>Slide 32</vt:lpstr>
      <vt:lpstr>Economic Reforms</vt:lpstr>
      <vt:lpstr>Moral Reforms</vt:lpstr>
      <vt:lpstr>Government Regulation of Big Business</vt:lpstr>
      <vt:lpstr>Slide 36</vt:lpstr>
      <vt:lpstr>Teddy the Trustbuster</vt:lpstr>
      <vt:lpstr>TR  QUOTES</vt:lpstr>
      <vt:lpstr>TR Square Deal</vt:lpstr>
      <vt:lpstr>TR Conservationism</vt:lpstr>
      <vt:lpstr>Slide 41</vt:lpstr>
      <vt:lpstr>Taft and Wilson</vt:lpstr>
      <vt:lpstr>Slide 43</vt:lpstr>
      <vt:lpstr>Slide 44</vt:lpstr>
      <vt:lpstr>Slide 45</vt:lpstr>
      <vt:lpstr>Short Answer Questions</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Muckrakers and Progressives</dc:title>
  <dc:creator>NYCDOE</dc:creator>
  <cp:lastModifiedBy>chubbard</cp:lastModifiedBy>
  <cp:revision>52</cp:revision>
  <cp:lastPrinted>2016-02-23T15:27:13Z</cp:lastPrinted>
  <dcterms:created xsi:type="dcterms:W3CDTF">2010-02-24T11:48:48Z</dcterms:created>
  <dcterms:modified xsi:type="dcterms:W3CDTF">2017-01-31T16:50:17Z</dcterms:modified>
</cp:coreProperties>
</file>