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5" r:id="rId5"/>
    <p:sldId id="266" r:id="rId6"/>
    <p:sldId id="267" r:id="rId7"/>
    <p:sldId id="268" r:id="rId8"/>
    <p:sldId id="257" r:id="rId9"/>
    <p:sldId id="269" r:id="rId10"/>
    <p:sldId id="270" r:id="rId11"/>
    <p:sldId id="271" r:id="rId12"/>
    <p:sldId id="272" r:id="rId13"/>
    <p:sldId id="259" r:id="rId14"/>
    <p:sldId id="263" r:id="rId15"/>
    <p:sldId id="264"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58377-270A-4588-AF48-4EB39759141B}" type="datetimeFigureOut">
              <a:rPr lang="en-US" smtClean="0"/>
              <a:pPr/>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58377-270A-4588-AF48-4EB39759141B}" type="datetimeFigureOut">
              <a:rPr lang="en-US" smtClean="0"/>
              <a:pPr/>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58377-270A-4588-AF48-4EB39759141B}" type="datetimeFigureOut">
              <a:rPr lang="en-US" smtClean="0"/>
              <a:pPr/>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58377-270A-4588-AF48-4EB39759141B}" type="datetimeFigureOut">
              <a:rPr lang="en-US" smtClean="0"/>
              <a:pPr/>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58377-270A-4588-AF48-4EB39759141B}" type="datetimeFigureOut">
              <a:rPr lang="en-US" smtClean="0"/>
              <a:pPr/>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58377-270A-4588-AF48-4EB39759141B}" type="datetimeFigureOut">
              <a:rPr lang="en-US" smtClean="0"/>
              <a:pPr/>
              <a:t>5/19/2010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58377-270A-4588-AF48-4EB39759141B}" type="datetimeFigureOut">
              <a:rPr lang="en-US" smtClean="0"/>
              <a:pPr/>
              <a:t>5/19/2010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58377-270A-4588-AF48-4EB39759141B}" type="datetimeFigureOut">
              <a:rPr lang="en-US" smtClean="0"/>
              <a:pPr/>
              <a:t>5/19/2010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58377-270A-4588-AF48-4EB39759141B}" type="datetimeFigureOut">
              <a:rPr lang="en-US" smtClean="0"/>
              <a:pPr/>
              <a:t>5/19/2010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58377-270A-4588-AF48-4EB39759141B}" type="datetimeFigureOut">
              <a:rPr lang="en-US" smtClean="0"/>
              <a:pPr/>
              <a:t>5/19/2010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58377-270A-4588-AF48-4EB39759141B}" type="datetimeFigureOut">
              <a:rPr lang="en-US" smtClean="0"/>
              <a:pPr/>
              <a:t>5/19/2010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79DA-D38C-4CF3-ACAC-FDE3B7AAC3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58377-270A-4588-AF48-4EB39759141B}" type="datetimeFigureOut">
              <a:rPr lang="en-US" smtClean="0"/>
              <a:pPr/>
              <a:t>5/19/2010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E79DA-D38C-4CF3-ACAC-FDE3B7AAC3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ivilwarhome.com/armyofpotomac.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nps.gov/sajh/historyculture/images/scott_at_West_Point.jpg&amp;imgrefurl=http://www.nps.gov/sajh/historyculture/winfield-scott.htm&amp;usg=__f99EAs0BfEHxGi64RtZ1ExBTRYc=&amp;h=285&amp;w=285&amp;sz=32&amp;hl=en&amp;start=7&amp;um=1&amp;tbnid=86R0LhWQqDI7KM:&amp;tbnh=115&amp;tbnw=115&amp;prev=/images?q=winfield+scott&amp;hl=en&amp;sa=N&amp;um=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Strategy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r>
              <a:rPr lang="en-US" smtClean="0"/>
              <a:t>Scott believed Union troops should then stop and wait for Southern Union sympathizers to turn on their Confederate governors and compel them to surrender</a:t>
            </a:r>
          </a:p>
          <a:p>
            <a:pPr eaLnBrk="1" hangingPunct="1"/>
            <a:r>
              <a:rPr lang="en-US" smtClean="0"/>
              <a:t>War fever made many very critical of the passive ground operations proposed by Scott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Adoption of the Anaconda Plan</a:t>
            </a:r>
          </a:p>
        </p:txBody>
      </p:sp>
      <p:sp>
        <p:nvSpPr>
          <p:cNvPr id="6147" name="Rectangle 3"/>
          <p:cNvSpPr>
            <a:spLocks noGrp="1" noChangeArrowheads="1"/>
          </p:cNvSpPr>
          <p:nvPr>
            <p:ph type="body" idx="1"/>
          </p:nvPr>
        </p:nvSpPr>
        <p:spPr/>
        <p:txBody>
          <a:bodyPr/>
          <a:lstStyle/>
          <a:p>
            <a:pPr eaLnBrk="1" hangingPunct="1"/>
            <a:r>
              <a:rPr lang="en-US" smtClean="0"/>
              <a:t>1. Blockade the coast of the South to prevent the export of cash crops and import of vital materials</a:t>
            </a:r>
          </a:p>
          <a:p>
            <a:pPr eaLnBrk="1" hangingPunct="1"/>
            <a:r>
              <a:rPr lang="en-US" smtClean="0"/>
              <a:t>2. Cut the South off from the West by controlling the Mississippi River</a:t>
            </a:r>
          </a:p>
          <a:p>
            <a:pPr eaLnBrk="1" hangingPunct="1"/>
            <a:r>
              <a:rPr lang="en-US" smtClean="0"/>
              <a:t>3. Divide the South by capturing the Tennessee River Valley and marching through Georgia to the Atlantic caostline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lnSpc>
                <a:spcPct val="90000"/>
              </a:lnSpc>
            </a:pPr>
            <a:r>
              <a:rPr lang="en-US" smtClean="0"/>
              <a:t>4. Capture the Confederate capital of Richmond, Virginia</a:t>
            </a:r>
          </a:p>
          <a:p>
            <a:pPr eaLnBrk="1" hangingPunct="1">
              <a:lnSpc>
                <a:spcPct val="90000"/>
              </a:lnSpc>
            </a:pPr>
            <a:endParaRPr lang="en-US" smtClean="0"/>
          </a:p>
          <a:p>
            <a:pPr eaLnBrk="1" hangingPunct="1">
              <a:lnSpc>
                <a:spcPct val="90000"/>
              </a:lnSpc>
            </a:pPr>
            <a:r>
              <a:rPr lang="en-US" smtClean="0"/>
              <a:t>This would be implemented in varying forms throughout the war by several Union generals.  Many, including Lincoln, believed too much focus was placed on Richmond and not the destruction of the Confederate Army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Union &quot;Grand Strategy&quot;"/>
          <p:cNvPicPr>
            <a:picLocks noChangeAspect="1" noChangeArrowheads="1"/>
          </p:cNvPicPr>
          <p:nvPr/>
        </p:nvPicPr>
        <p:blipFill>
          <a:blip r:embed="rId2" cstate="print"/>
          <a:srcRect/>
          <a:stretch>
            <a:fillRect/>
          </a:stretch>
        </p:blipFill>
        <p:spPr bwMode="auto">
          <a:xfrm>
            <a:off x="228600" y="290945"/>
            <a:ext cx="8610600" cy="626225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Strategy</a:t>
            </a:r>
            <a:endParaRPr lang="en-US" dirty="0"/>
          </a:p>
        </p:txBody>
      </p:sp>
      <p:sp>
        <p:nvSpPr>
          <p:cNvPr id="3" name="Content Placeholder 2"/>
          <p:cNvSpPr>
            <a:spLocks noGrp="1"/>
          </p:cNvSpPr>
          <p:nvPr>
            <p:ph idx="1"/>
          </p:nvPr>
        </p:nvSpPr>
        <p:spPr/>
        <p:txBody>
          <a:bodyPr/>
          <a:lstStyle/>
          <a:p>
            <a:r>
              <a:rPr lang="en-US" dirty="0" smtClean="0"/>
              <a:t>Not Lose.</a:t>
            </a:r>
          </a:p>
          <a:p>
            <a:pPr lvl="1"/>
            <a:r>
              <a:rPr lang="en-US" dirty="0" smtClean="0"/>
              <a:t>The South simply had to outlast the Union will to fight.</a:t>
            </a:r>
          </a:p>
          <a:p>
            <a:pPr lvl="2"/>
            <a:r>
              <a:rPr lang="en-US" dirty="0" smtClean="0"/>
              <a:t>This strategy was the same as the colonists in the American Revolution.</a:t>
            </a:r>
          </a:p>
          <a:p>
            <a:pPr lvl="1"/>
            <a:r>
              <a:rPr lang="en-US" dirty="0" smtClean="0"/>
              <a:t>Fought an “Offensive Defense” campaign.</a:t>
            </a:r>
          </a:p>
          <a:p>
            <a:pPr lvl="2"/>
            <a:r>
              <a:rPr lang="en-US" dirty="0" smtClean="0"/>
              <a:t>Move aggressively on strategic targets. (Offensive)</a:t>
            </a:r>
            <a:endParaRPr lang="en-US" dirty="0"/>
          </a:p>
          <a:p>
            <a:pPr lvl="2"/>
            <a:r>
              <a:rPr lang="en-US" dirty="0" smtClean="0"/>
              <a:t>Make the enemy attack on ground chosen by CSA. (Defensive)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Distractions – Both Sides.</a:t>
            </a:r>
            <a:endParaRPr lang="en-US" dirty="0"/>
          </a:p>
        </p:txBody>
      </p:sp>
      <p:sp>
        <p:nvSpPr>
          <p:cNvPr id="3" name="Content Placeholder 2"/>
          <p:cNvSpPr>
            <a:spLocks noGrp="1"/>
          </p:cNvSpPr>
          <p:nvPr>
            <p:ph idx="1"/>
          </p:nvPr>
        </p:nvSpPr>
        <p:spPr/>
        <p:txBody>
          <a:bodyPr/>
          <a:lstStyle/>
          <a:p>
            <a:r>
              <a:rPr lang="en-US" dirty="0" smtClean="0"/>
              <a:t>“Capture the Flag” </a:t>
            </a:r>
          </a:p>
          <a:p>
            <a:pPr lvl="1"/>
            <a:r>
              <a:rPr lang="en-US" dirty="0" smtClean="0"/>
              <a:t>Union – Capture Richmond VA, CS Capital.</a:t>
            </a:r>
          </a:p>
          <a:p>
            <a:pPr lvl="2"/>
            <a:r>
              <a:rPr lang="en-US" dirty="0" smtClean="0"/>
              <a:t>Manassas (1 and 2), Peninsula Campaign, Overland Campaign, etc.</a:t>
            </a:r>
          </a:p>
          <a:p>
            <a:pPr lvl="1"/>
            <a:r>
              <a:rPr lang="en-US" dirty="0" smtClean="0"/>
              <a:t>Confederacy – Capture D.C.</a:t>
            </a:r>
          </a:p>
          <a:p>
            <a:pPr lvl="2"/>
            <a:r>
              <a:rPr lang="en-US" dirty="0" smtClean="0"/>
              <a:t>Sharpsburg (MD), Gettysburg (PA), </a:t>
            </a:r>
            <a:r>
              <a:rPr lang="en-US" dirty="0" err="1" smtClean="0"/>
              <a:t>Monocacy</a:t>
            </a:r>
            <a:r>
              <a:rPr lang="en-US" dirty="0" smtClean="0"/>
              <a:t> (MD)</a:t>
            </a:r>
          </a:p>
          <a:p>
            <a:pPr lvl="3"/>
            <a:r>
              <a:rPr lang="en-US" dirty="0" smtClean="0"/>
              <a:t>Maryland is important. </a:t>
            </a:r>
          </a:p>
          <a:p>
            <a:pPr lvl="3"/>
            <a:r>
              <a:rPr lang="en-US" dirty="0" smtClean="0"/>
              <a:t>Abe Must maintain MD – Martial Law.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 name="Picture 4" descr="DIVI7233303"/>
          <p:cNvPicPr>
            <a:picLocks noChangeAspect="1" noChangeArrowheads="1"/>
          </p:cNvPicPr>
          <p:nvPr/>
        </p:nvPicPr>
        <p:blipFill>
          <a:blip r:embed="rId2" cstate="print">
            <a:lum contrast="6000"/>
          </a:blip>
          <a:srcRect/>
          <a:stretch>
            <a:fillRect/>
          </a:stretch>
        </p:blipFill>
        <p:spPr bwMode="auto">
          <a:xfrm>
            <a:off x="914400" y="144294"/>
            <a:ext cx="7696200" cy="6713706"/>
          </a:xfrm>
          <a:prstGeom prst="rect">
            <a:avLst/>
          </a:prstGeom>
          <a:noFill/>
          <a:ln w="9525">
            <a:solidFill>
              <a:schemeClr val="bg1"/>
            </a:solid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 Armies</a:t>
            </a:r>
            <a:endParaRPr lang="en-US" dirty="0"/>
          </a:p>
        </p:txBody>
      </p:sp>
      <p:sp>
        <p:nvSpPr>
          <p:cNvPr id="3" name="Content Placeholder 2"/>
          <p:cNvSpPr>
            <a:spLocks noGrp="1"/>
          </p:cNvSpPr>
          <p:nvPr>
            <p:ph idx="1"/>
          </p:nvPr>
        </p:nvSpPr>
        <p:spPr/>
        <p:txBody>
          <a:bodyPr>
            <a:normAutofit/>
          </a:bodyPr>
          <a:lstStyle/>
          <a:p>
            <a:r>
              <a:rPr lang="en-US" b="1" dirty="0" smtClean="0"/>
              <a:t>Named for the Major River in the area, usually. </a:t>
            </a:r>
            <a:endParaRPr lang="en-US" b="1" dirty="0" smtClean="0">
              <a:hlinkClick r:id="rId2" action="ppaction://hlinkfile"/>
            </a:endParaRPr>
          </a:p>
          <a:p>
            <a:pPr lvl="1"/>
            <a:r>
              <a:rPr lang="en-US" b="1" dirty="0" smtClean="0"/>
              <a:t>Army of the Potomac</a:t>
            </a:r>
            <a:endParaRPr lang="en-US" b="1" dirty="0"/>
          </a:p>
          <a:p>
            <a:pPr lvl="1"/>
            <a:r>
              <a:rPr lang="en-US" b="1" dirty="0" smtClean="0"/>
              <a:t>Army of the Tennessee</a:t>
            </a:r>
            <a:endParaRPr lang="en-US" b="1" dirty="0"/>
          </a:p>
          <a:p>
            <a:pPr lvl="1"/>
            <a:r>
              <a:rPr lang="en-US" b="1" dirty="0" smtClean="0"/>
              <a:t>Army of the Ohio</a:t>
            </a:r>
          </a:p>
          <a:p>
            <a:pPr lvl="1"/>
            <a:r>
              <a:rPr lang="en-US" b="1" dirty="0" smtClean="0"/>
              <a:t>Army of the Cumberland</a:t>
            </a:r>
            <a:endParaRPr lang="en-US" b="1" dirty="0"/>
          </a:p>
          <a:p>
            <a:pPr lvl="1"/>
            <a:r>
              <a:rPr lang="en-US" b="1" dirty="0" smtClean="0"/>
              <a:t>Army of the Mississippi</a:t>
            </a:r>
            <a:br>
              <a:rPr lang="en-US" b="1"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Confederate Armies</a:t>
            </a:r>
            <a:endParaRPr lang="en-US" dirty="0"/>
          </a:p>
        </p:txBody>
      </p:sp>
      <p:sp>
        <p:nvSpPr>
          <p:cNvPr id="3" name="Content Placeholder 2"/>
          <p:cNvSpPr>
            <a:spLocks noGrp="1"/>
          </p:cNvSpPr>
          <p:nvPr>
            <p:ph idx="1"/>
          </p:nvPr>
        </p:nvSpPr>
        <p:spPr/>
        <p:txBody>
          <a:bodyPr/>
          <a:lstStyle/>
          <a:p>
            <a:r>
              <a:rPr lang="en-US" b="1" dirty="0" smtClean="0"/>
              <a:t>Named generally for their Area of Operations. </a:t>
            </a:r>
          </a:p>
          <a:p>
            <a:pPr lvl="1"/>
            <a:r>
              <a:rPr lang="en-US" b="1" dirty="0" smtClean="0"/>
              <a:t>Army of Northern Virginia</a:t>
            </a:r>
          </a:p>
          <a:p>
            <a:pPr lvl="1"/>
            <a:r>
              <a:rPr lang="en-US" b="1" dirty="0" smtClean="0"/>
              <a:t>Army of Mississippi</a:t>
            </a:r>
            <a:endParaRPr lang="en-US" b="1" dirty="0"/>
          </a:p>
          <a:p>
            <a:pPr lvl="1"/>
            <a:r>
              <a:rPr lang="en-US" b="1" dirty="0" smtClean="0"/>
              <a:t>Army of Tennessee</a:t>
            </a:r>
            <a:br>
              <a:rPr lang="en-US" b="1"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fontScale="90000"/>
          </a:bodyPr>
          <a:lstStyle/>
          <a:p>
            <a:r>
              <a:rPr lang="en-US" dirty="0" smtClean="0"/>
              <a:t>Naming Battles</a:t>
            </a:r>
            <a:br>
              <a:rPr lang="en-US" dirty="0" smtClean="0"/>
            </a:br>
            <a:r>
              <a:rPr lang="en-US" dirty="0" smtClean="0"/>
              <a:t>Union named for geographic feature (rivers, etc.). </a:t>
            </a:r>
            <a:br>
              <a:rPr lang="en-US" dirty="0" smtClean="0"/>
            </a:br>
            <a:r>
              <a:rPr lang="en-US" dirty="0" smtClean="0"/>
              <a:t>Confederates for town nearest fight. </a:t>
            </a:r>
            <a:endParaRPr lang="en-US" dirty="0"/>
          </a:p>
        </p:txBody>
      </p:sp>
      <p:graphicFrame>
        <p:nvGraphicFramePr>
          <p:cNvPr id="4" name="Content Placeholder 3"/>
          <p:cNvGraphicFramePr>
            <a:graphicFrameLocks noGrp="1"/>
          </p:cNvGraphicFramePr>
          <p:nvPr>
            <p:ph idx="1"/>
          </p:nvPr>
        </p:nvGraphicFramePr>
        <p:xfrm>
          <a:off x="381000" y="3429000"/>
          <a:ext cx="8229600" cy="2560320"/>
        </p:xfrm>
        <a:graphic>
          <a:graphicData uri="http://schemas.openxmlformats.org/drawingml/2006/table">
            <a:tbl>
              <a:tblPr firstRow="1" bandRow="1">
                <a:tableStyleId>{5C22544A-7EE6-4342-B048-85BDC9FD1C3A}</a:tableStyleId>
              </a:tblPr>
              <a:tblGrid>
                <a:gridCol w="4114800"/>
                <a:gridCol w="4114800"/>
              </a:tblGrid>
              <a:tr h="305526">
                <a:tc>
                  <a:txBody>
                    <a:bodyPr/>
                    <a:lstStyle/>
                    <a:p>
                      <a:r>
                        <a:rPr lang="en-US" dirty="0" smtClean="0"/>
                        <a:t>Union</a:t>
                      </a:r>
                      <a:endParaRPr lang="en-US" dirty="0"/>
                    </a:p>
                  </a:txBody>
                  <a:tcPr/>
                </a:tc>
                <a:tc>
                  <a:txBody>
                    <a:bodyPr/>
                    <a:lstStyle/>
                    <a:p>
                      <a:r>
                        <a:rPr lang="en-US" dirty="0" smtClean="0"/>
                        <a:t>Confederacy</a:t>
                      </a:r>
                      <a:endParaRPr lang="en-US" dirty="0"/>
                    </a:p>
                  </a:txBody>
                  <a:tcPr/>
                </a:tc>
              </a:tr>
              <a:tr h="305526">
                <a:tc>
                  <a:txBody>
                    <a:bodyPr/>
                    <a:lstStyle/>
                    <a:p>
                      <a:r>
                        <a:rPr lang="en-US" dirty="0" smtClean="0"/>
                        <a:t>Bull Run (1</a:t>
                      </a:r>
                      <a:r>
                        <a:rPr lang="en-US" baseline="0" dirty="0" smtClean="0"/>
                        <a:t> and 2)</a:t>
                      </a:r>
                      <a:endParaRPr lang="en-US" dirty="0"/>
                    </a:p>
                  </a:txBody>
                  <a:tcPr/>
                </a:tc>
                <a:tc>
                  <a:txBody>
                    <a:bodyPr/>
                    <a:lstStyle/>
                    <a:p>
                      <a:r>
                        <a:rPr lang="en-US" dirty="0" smtClean="0"/>
                        <a:t>Manassas (1 and 2)</a:t>
                      </a:r>
                    </a:p>
                  </a:txBody>
                  <a:tcPr/>
                </a:tc>
              </a:tr>
              <a:tr h="305526">
                <a:tc>
                  <a:txBody>
                    <a:bodyPr/>
                    <a:lstStyle/>
                    <a:p>
                      <a:r>
                        <a:rPr lang="en-US" dirty="0" smtClean="0"/>
                        <a:t>Ball’s Bluff</a:t>
                      </a:r>
                      <a:endParaRPr lang="en-US" dirty="0"/>
                    </a:p>
                  </a:txBody>
                  <a:tcPr/>
                </a:tc>
                <a:tc>
                  <a:txBody>
                    <a:bodyPr/>
                    <a:lstStyle/>
                    <a:p>
                      <a:r>
                        <a:rPr lang="en-US" dirty="0" smtClean="0"/>
                        <a:t>Leesburg</a:t>
                      </a:r>
                    </a:p>
                  </a:txBody>
                  <a:tcPr/>
                </a:tc>
              </a:tr>
              <a:tr h="305526">
                <a:tc>
                  <a:txBody>
                    <a:bodyPr/>
                    <a:lstStyle/>
                    <a:p>
                      <a:r>
                        <a:rPr lang="en-US" dirty="0" smtClean="0"/>
                        <a:t>Pittsburg Landing</a:t>
                      </a:r>
                      <a:endParaRPr lang="en-US" dirty="0"/>
                    </a:p>
                  </a:txBody>
                  <a:tcPr/>
                </a:tc>
                <a:tc>
                  <a:txBody>
                    <a:bodyPr/>
                    <a:lstStyle/>
                    <a:p>
                      <a:r>
                        <a:rPr lang="en-US" dirty="0" smtClean="0"/>
                        <a:t>Shiloh</a:t>
                      </a:r>
                    </a:p>
                  </a:txBody>
                  <a:tcPr/>
                </a:tc>
              </a:tr>
              <a:tr h="305526">
                <a:tc>
                  <a:txBody>
                    <a:bodyPr/>
                    <a:lstStyle/>
                    <a:p>
                      <a:r>
                        <a:rPr lang="en-US" dirty="0" smtClean="0"/>
                        <a:t>Antietam</a:t>
                      </a:r>
                      <a:endParaRPr lang="en-US" dirty="0"/>
                    </a:p>
                  </a:txBody>
                  <a:tcPr/>
                </a:tc>
                <a:tc>
                  <a:txBody>
                    <a:bodyPr/>
                    <a:lstStyle/>
                    <a:p>
                      <a:r>
                        <a:rPr lang="en-US" dirty="0" smtClean="0"/>
                        <a:t>Sharpsburg</a:t>
                      </a:r>
                    </a:p>
                  </a:txBody>
                  <a:tcPr/>
                </a:tc>
              </a:tr>
              <a:tr h="305526">
                <a:tc>
                  <a:txBody>
                    <a:bodyPr/>
                    <a:lstStyle/>
                    <a:p>
                      <a:r>
                        <a:rPr lang="en-US" dirty="0" smtClean="0"/>
                        <a:t>Stones River</a:t>
                      </a:r>
                      <a:endParaRPr lang="en-US" dirty="0"/>
                    </a:p>
                  </a:txBody>
                  <a:tcPr/>
                </a:tc>
                <a:tc>
                  <a:txBody>
                    <a:bodyPr/>
                    <a:lstStyle/>
                    <a:p>
                      <a:r>
                        <a:rPr lang="en-US" dirty="0" smtClean="0"/>
                        <a:t>Murfreesboro</a:t>
                      </a:r>
                    </a:p>
                  </a:txBody>
                  <a:tcPr/>
                </a:tc>
              </a:tr>
              <a:tr h="305526">
                <a:tc>
                  <a:txBody>
                    <a:bodyPr/>
                    <a:lstStyle/>
                    <a:p>
                      <a:r>
                        <a:rPr lang="en-US" dirty="0" err="1" smtClean="0"/>
                        <a:t>Opequon</a:t>
                      </a:r>
                      <a:r>
                        <a:rPr lang="en-US" dirty="0" smtClean="0"/>
                        <a:t> Creek</a:t>
                      </a:r>
                      <a:endParaRPr lang="en-US" dirty="0"/>
                    </a:p>
                  </a:txBody>
                  <a:tcPr/>
                </a:tc>
                <a:tc>
                  <a:txBody>
                    <a:bodyPr/>
                    <a:lstStyle/>
                    <a:p>
                      <a:r>
                        <a:rPr lang="en-US" dirty="0" smtClean="0"/>
                        <a:t>Winchester</a:t>
                      </a: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Periods of the War</a:t>
            </a:r>
            <a:endParaRPr lang="en-US" dirty="0"/>
          </a:p>
        </p:txBody>
      </p:sp>
      <p:graphicFrame>
        <p:nvGraphicFramePr>
          <p:cNvPr id="5" name="Content Placeholder 4"/>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Early War</a:t>
                      </a:r>
                      <a:endParaRPr lang="en-US" dirty="0"/>
                    </a:p>
                  </a:txBody>
                  <a:tcPr/>
                </a:tc>
                <a:tc>
                  <a:txBody>
                    <a:bodyPr/>
                    <a:lstStyle/>
                    <a:p>
                      <a:r>
                        <a:rPr lang="en-US" sz="1800" b="1" kern="1200" dirty="0" smtClean="0">
                          <a:solidFill>
                            <a:schemeClr val="lt1"/>
                          </a:solidFill>
                          <a:latin typeface="+mn-lt"/>
                          <a:ea typeface="+mn-ea"/>
                          <a:cs typeface="+mn-cs"/>
                        </a:rPr>
                        <a:t>April 1861/June 1862</a:t>
                      </a:r>
                      <a:endParaRPr lang="en-US" dirty="0"/>
                    </a:p>
                  </a:txBody>
                  <a:tcPr/>
                </a:tc>
                <a:tc>
                  <a:txBody>
                    <a:bodyPr/>
                    <a:lstStyle/>
                    <a:p>
                      <a:r>
                        <a:rPr lang="en-US" sz="1800" b="1" kern="1200" dirty="0" smtClean="0">
                          <a:solidFill>
                            <a:schemeClr val="lt1"/>
                          </a:solidFill>
                          <a:latin typeface="+mn-lt"/>
                          <a:ea typeface="+mn-ea"/>
                          <a:cs typeface="+mn-cs"/>
                        </a:rPr>
                        <a:t>Small 3 Month Regiments</a:t>
                      </a:r>
                      <a:endParaRPr lang="en-US" dirty="0"/>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Small armies and battles</a:t>
                      </a:r>
                      <a:endParaRPr lang="en-US" dirty="0"/>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Low number of casualties</a:t>
                      </a:r>
                      <a:endParaRPr lang="en-US" dirty="0"/>
                    </a:p>
                  </a:txBody>
                  <a:tcPr/>
                </a:tc>
              </a:tr>
              <a:tr h="370840">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“smoothbore” muskets</a:t>
                      </a:r>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Napoleonic (Linear) tactics.</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800" b="1" kern="1200" dirty="0" smtClean="0">
                          <a:solidFill>
                            <a:schemeClr val="lt1"/>
                          </a:solidFill>
                          <a:latin typeface="+mn-lt"/>
                          <a:ea typeface="+mn-ea"/>
                          <a:cs typeface="+mn-cs"/>
                        </a:rPr>
                        <a:t>“Mid War” </a:t>
                      </a:r>
                      <a:endParaRPr lang="en-US" dirty="0"/>
                    </a:p>
                  </a:txBody>
                  <a:tcPr/>
                </a:tc>
                <a:tc>
                  <a:txBody>
                    <a:bodyPr/>
                    <a:lstStyle/>
                    <a:p>
                      <a:r>
                        <a:rPr lang="en-US" sz="1800" b="1" kern="1200" dirty="0" smtClean="0">
                          <a:solidFill>
                            <a:schemeClr val="lt1"/>
                          </a:solidFill>
                          <a:latin typeface="+mn-lt"/>
                          <a:ea typeface="+mn-ea"/>
                          <a:cs typeface="+mn-cs"/>
                        </a:rPr>
                        <a:t>July 1862/April 1864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Large 3 year Regiments</a:t>
                      </a:r>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Larger armies and battles</a:t>
                      </a:r>
                      <a:endParaRPr lang="en-US" dirty="0"/>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Higher casualties</a:t>
                      </a:r>
                      <a:endParaRPr lang="en-US" dirty="0"/>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Rifled arms w/ </a:t>
                      </a:r>
                      <a:r>
                        <a:rPr lang="en-US" sz="1800" kern="1200" dirty="0" err="1" smtClean="0">
                          <a:solidFill>
                            <a:schemeClr val="dk1"/>
                          </a:solidFill>
                          <a:latin typeface="+mn-lt"/>
                          <a:ea typeface="+mn-ea"/>
                          <a:cs typeface="+mn-cs"/>
                        </a:rPr>
                        <a:t>minie</a:t>
                      </a:r>
                      <a:r>
                        <a:rPr lang="en-US" sz="1800" kern="1200" dirty="0" smtClean="0">
                          <a:solidFill>
                            <a:schemeClr val="dk1"/>
                          </a:solidFill>
                          <a:latin typeface="+mn-lt"/>
                          <a:ea typeface="+mn-ea"/>
                          <a:cs typeface="+mn-cs"/>
                        </a:rPr>
                        <a:t> balls</a:t>
                      </a:r>
                      <a:endParaRPr lang="en-US" dirty="0"/>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Napoleonic (Linear) tactics.</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2494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800" b="1" kern="1200" dirty="0" smtClean="0">
                          <a:solidFill>
                            <a:schemeClr val="lt1"/>
                          </a:solidFill>
                          <a:latin typeface="+mn-lt"/>
                          <a:ea typeface="+mn-ea"/>
                          <a:cs typeface="+mn-cs"/>
                        </a:rPr>
                        <a:t>“Late War”</a:t>
                      </a:r>
                      <a:endParaRPr lang="en-US" dirty="0"/>
                    </a:p>
                  </a:txBody>
                  <a:tcPr/>
                </a:tc>
                <a:tc>
                  <a:txBody>
                    <a:bodyPr/>
                    <a:lstStyle/>
                    <a:p>
                      <a:r>
                        <a:rPr lang="en-US" sz="1800" b="1" kern="1200" dirty="0" smtClean="0">
                          <a:solidFill>
                            <a:schemeClr val="lt1"/>
                          </a:solidFill>
                          <a:latin typeface="+mn-lt"/>
                          <a:ea typeface="+mn-ea"/>
                          <a:cs typeface="+mn-cs"/>
                        </a:rPr>
                        <a:t>April 1864/April 1865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Large armies</a:t>
                      </a:r>
                    </a:p>
                  </a:txBody>
                  <a:tcPr/>
                </a:tc>
              </a:tr>
              <a:tr h="370840">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Small &amp; combined veteran regiments</a:t>
                      </a:r>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New 3 months regiments</a:t>
                      </a:r>
                      <a:endParaRPr lang="en-US" dirty="0"/>
                    </a:p>
                  </a:txBody>
                  <a:tcPr/>
                </a:tc>
              </a:tr>
              <a:tr h="370840">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Total War</a:t>
                      </a:r>
                    </a:p>
                  </a:txBody>
                  <a:tcPr/>
                </a:tc>
              </a:tr>
              <a:tr h="370840">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Less Linear</a:t>
                      </a:r>
                    </a:p>
                  </a:txBody>
                  <a:tcPr/>
                </a:tc>
              </a:tr>
              <a:tr h="370840">
                <a:tc>
                  <a:txBody>
                    <a:bodyPr/>
                    <a:lstStyle/>
                    <a:p>
                      <a:endParaRPr lang="en-US"/>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Trench Warfare</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7" descr="anaconda_plan"/>
          <p:cNvPicPr>
            <a:picLocks noChangeAspect="1" noChangeArrowheads="1"/>
          </p:cNvPicPr>
          <p:nvPr/>
        </p:nvPicPr>
        <p:blipFill>
          <a:blip r:embed="rId2" cstate="print"/>
          <a:srcRect/>
          <a:stretch>
            <a:fillRect/>
          </a:stretch>
        </p:blipFill>
        <p:spPr>
          <a:xfrm>
            <a:off x="609600" y="304800"/>
            <a:ext cx="7774452" cy="6019800"/>
          </a:xfrm>
          <a:prstGeom prst="rect">
            <a:avLst/>
          </a:prstGeo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228600"/>
            <a:ext cx="8763000" cy="4525963"/>
          </a:xfrm>
        </p:spPr>
        <p:txBody>
          <a:bodyPr>
            <a:normAutofit/>
          </a:bodyPr>
          <a:lstStyle/>
          <a:p>
            <a:pPr eaLnBrk="1" hangingPunct="1">
              <a:lnSpc>
                <a:spcPct val="90000"/>
              </a:lnSpc>
            </a:pPr>
            <a:r>
              <a:rPr lang="en-US" dirty="0" smtClean="0"/>
              <a:t>Proposed by General Winfield Scott, commander of the Union Army in 1861</a:t>
            </a:r>
          </a:p>
          <a:p>
            <a:pPr eaLnBrk="1" hangingPunct="1">
              <a:lnSpc>
                <a:spcPct val="90000"/>
              </a:lnSpc>
            </a:pPr>
            <a:r>
              <a:rPr lang="en-US" dirty="0" smtClean="0"/>
              <a:t>Proposed that 60,000 troops move down the Mississippi River with gunboats until they had secured the river from Cairo, Il. to the Gulf</a:t>
            </a:r>
          </a:p>
          <a:p>
            <a:pPr eaLnBrk="1" hangingPunct="1">
              <a:lnSpc>
                <a:spcPct val="90000"/>
              </a:lnSpc>
            </a:pPr>
            <a:r>
              <a:rPr lang="en-US" dirty="0" smtClean="0"/>
              <a:t>Securing the Mississippi along with an effective blockade would seal off the Confederacy</a:t>
            </a:r>
          </a:p>
          <a:p>
            <a:pPr eaLnBrk="1" hangingPunct="1">
              <a:lnSpc>
                <a:spcPct val="90000"/>
              </a:lnSpc>
            </a:pPr>
            <a:endParaRPr lang="en-US" dirty="0" smtClean="0"/>
          </a:p>
        </p:txBody>
      </p:sp>
      <p:pic>
        <p:nvPicPr>
          <p:cNvPr id="4" name="Picture 5" descr="scott_at_West_Point">
            <a:hlinkClick r:id="rId2"/>
          </p:cNvPr>
          <p:cNvPicPr>
            <a:picLocks noChangeAspect="1" noChangeArrowheads="1"/>
          </p:cNvPicPr>
          <p:nvPr/>
        </p:nvPicPr>
        <p:blipFill>
          <a:blip r:embed="rId3" cstate="print"/>
          <a:srcRect/>
          <a:stretch>
            <a:fillRect/>
          </a:stretch>
        </p:blipFill>
        <p:spPr bwMode="auto">
          <a:xfrm>
            <a:off x="5715000" y="3733800"/>
            <a:ext cx="3429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486</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Basic Strategy</vt:lpstr>
      <vt:lpstr>Union Armies</vt:lpstr>
      <vt:lpstr>Confederate Armies</vt:lpstr>
      <vt:lpstr>Naming Battles Union named for geographic feature (rivers, etc.).  Confederates for town nearest fight. </vt:lpstr>
      <vt:lpstr>3 Periods of the War</vt:lpstr>
      <vt:lpstr>Slide 6</vt:lpstr>
      <vt:lpstr>Slide 7</vt:lpstr>
      <vt:lpstr>Slide 8</vt:lpstr>
      <vt:lpstr>Slide 9</vt:lpstr>
      <vt:lpstr>Slide 10</vt:lpstr>
      <vt:lpstr>Adoption of the Anaconda Plan</vt:lpstr>
      <vt:lpstr>Slide 12</vt:lpstr>
      <vt:lpstr>Slide 13</vt:lpstr>
      <vt:lpstr>Southern Strategy</vt:lpstr>
      <vt:lpstr>Distractions – Both Sides.</vt:lpstr>
      <vt:lpstr>Slide 16</vt:lpstr>
    </vt:vector>
  </TitlesOfParts>
  <Company>Lake Shore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hstech</dc:creator>
  <cp:lastModifiedBy>hstech</cp:lastModifiedBy>
  <cp:revision>18</cp:revision>
  <dcterms:created xsi:type="dcterms:W3CDTF">2008-11-06T14:17:20Z</dcterms:created>
  <dcterms:modified xsi:type="dcterms:W3CDTF">2010-05-19T13:30:37Z</dcterms:modified>
</cp:coreProperties>
</file>