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7D2-9C4D-477F-9CEF-E692E25C20FE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8E6D42-E9FE-4613-8E66-D5EF29C51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7D2-9C4D-477F-9CEF-E692E25C20FE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6D42-E9FE-4613-8E66-D5EF29C51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7D2-9C4D-477F-9CEF-E692E25C20FE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6D42-E9FE-4613-8E66-D5EF29C51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7D2-9C4D-477F-9CEF-E692E25C20FE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8E6D42-E9FE-4613-8E66-D5EF29C51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7D2-9C4D-477F-9CEF-E692E25C20FE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6D42-E9FE-4613-8E66-D5EF29C51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7D2-9C4D-477F-9CEF-E692E25C20FE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6D42-E9FE-4613-8E66-D5EF29C51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7D2-9C4D-477F-9CEF-E692E25C20FE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8E6D42-E9FE-4613-8E66-D5EF29C51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7D2-9C4D-477F-9CEF-E692E25C20FE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6D42-E9FE-4613-8E66-D5EF29C51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7D2-9C4D-477F-9CEF-E692E25C20FE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6D42-E9FE-4613-8E66-D5EF29C51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7D2-9C4D-477F-9CEF-E692E25C20FE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6D42-E9FE-4613-8E66-D5EF29C51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7D2-9C4D-477F-9CEF-E692E25C20FE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E6D42-E9FE-4613-8E66-D5EF29C51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0717D2-9C4D-477F-9CEF-E692E25C20FE}" type="datetimeFigureOut">
              <a:rPr lang="en-US" smtClean="0"/>
              <a:pPr/>
              <a:t>4/22/2014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8E6D42-E9FE-4613-8E66-D5EF29C514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a/aa/Tov_lenin_ochishchaet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//upload.wikimedia.org/wikipedia/commons/d/d0/Argonne_Forest_(PSF)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4/42/Western_front_1918_german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//upload.wikimedia.org/wikipedia/commons/8/84/York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//upload.wikimedia.org/wikipedia/en/b/b6/Whittlesey1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//upload.wikimedia.org/wikipedia/commons/d/d5/Edward_Vernon_Rickenback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hyperlink" Target="http://upload.wikimedia.org/wikipedia/commons/0/02/Eddie_Rickenbacker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en/3/30/TrueSons02426v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upload.wikimedia.org/wikipedia/commons/5/5c/369th_15th_New_Yor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0/06/CroixDeGuerre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//upload.wikimedia.org/wikipedia/commons/c/c6/369SustainBdeDUI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 Enters the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Timeline – When Did Americans Arrive?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781800" cy="48466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Feb 1917 – Russian Revolution begins</a:t>
            </a:r>
          </a:p>
          <a:p>
            <a:pPr lvl="1"/>
            <a:r>
              <a:rPr lang="en-US" dirty="0" smtClean="0"/>
              <a:t>Bread Riots in the Streets of St. </a:t>
            </a:r>
            <a:r>
              <a:rPr lang="en-US" dirty="0" smtClean="0"/>
              <a:t>Petersburg</a:t>
            </a:r>
          </a:p>
          <a:p>
            <a:pPr lvl="1"/>
            <a:r>
              <a:rPr lang="en-US" dirty="0" smtClean="0"/>
              <a:t>Tsar still living well, but citizens are starving. </a:t>
            </a:r>
          </a:p>
          <a:p>
            <a:pPr lvl="1"/>
            <a:r>
              <a:rPr lang="en-US" dirty="0" smtClean="0"/>
              <a:t>Citizens Blame WWI </a:t>
            </a:r>
            <a:endParaRPr lang="en-US" dirty="0" smtClean="0"/>
          </a:p>
          <a:p>
            <a:r>
              <a:rPr lang="en-US" dirty="0" smtClean="0"/>
              <a:t>November </a:t>
            </a:r>
            <a:r>
              <a:rPr lang="en-US" dirty="0" smtClean="0"/>
              <a:t>1917 – Communists take </a:t>
            </a:r>
            <a:r>
              <a:rPr lang="en-US" dirty="0" smtClean="0"/>
              <a:t>over</a:t>
            </a:r>
            <a:endParaRPr lang="en-US" dirty="0" smtClean="0"/>
          </a:p>
          <a:p>
            <a:pPr lvl="1"/>
            <a:r>
              <a:rPr lang="en-US" sz="2400" dirty="0" smtClean="0"/>
              <a:t>Tsar Nicholas II and his family is killed</a:t>
            </a:r>
          </a:p>
          <a:p>
            <a:pPr lvl="1"/>
            <a:r>
              <a:rPr lang="en-US" sz="2400" dirty="0" smtClean="0"/>
              <a:t>Vladimir Lenin and Communists rule</a:t>
            </a:r>
          </a:p>
          <a:p>
            <a:pPr lvl="1"/>
            <a:r>
              <a:rPr lang="en-US" sz="2400" dirty="0" smtClean="0"/>
              <a:t>Russian Civil War begins</a:t>
            </a:r>
            <a:r>
              <a:rPr lang="en-US" sz="2400" dirty="0" smtClean="0"/>
              <a:t>… 1918-1921ish</a:t>
            </a: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</p:txBody>
      </p:sp>
      <p:pic>
        <p:nvPicPr>
          <p:cNvPr id="19458" name="Picture 2" descr="File:Tov lenin ochishcha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3596" y="2362200"/>
            <a:ext cx="2140404" cy="3073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Russia leaves…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…German troops are free to move from Eastern to Western front.</a:t>
            </a:r>
          </a:p>
          <a:p>
            <a:pPr lvl="1"/>
            <a:r>
              <a:rPr lang="en-US" dirty="0" smtClean="0"/>
              <a:t>Reinforce the armies against France and England.</a:t>
            </a:r>
          </a:p>
          <a:p>
            <a:pPr lvl="1"/>
            <a:r>
              <a:rPr lang="en-US" dirty="0" smtClean="0"/>
              <a:t>Prepare to launch major attack (1918 offensive)</a:t>
            </a:r>
          </a:p>
          <a:p>
            <a:pPr lvl="1"/>
            <a:r>
              <a:rPr lang="en-US" dirty="0" smtClean="0"/>
              <a:t>American Troops (A. E.F.) begin to arrive on Western Front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File:Argonne Forest (PSF)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229600" cy="6799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File:Western front 1918 ger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915400" cy="6902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Heroes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5410200" cy="19510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Alvin York – Congressional Medal</a:t>
            </a:r>
          </a:p>
          <a:p>
            <a:pPr>
              <a:buNone/>
            </a:pPr>
            <a:r>
              <a:rPr lang="en-US" sz="2800" dirty="0" smtClean="0"/>
              <a:t>of Honor – Captured over 100</a:t>
            </a:r>
          </a:p>
          <a:p>
            <a:pPr>
              <a:buNone/>
            </a:pPr>
            <a:r>
              <a:rPr lang="en-US" sz="2800" dirty="0" smtClean="0"/>
              <a:t>Germans basically by himself –</a:t>
            </a:r>
          </a:p>
          <a:p>
            <a:pPr>
              <a:buNone/>
            </a:pPr>
            <a:r>
              <a:rPr lang="en-US" sz="2800" dirty="0" smtClean="0"/>
              <a:t>Argonne Forest</a:t>
            </a:r>
            <a:endParaRPr lang="en-US" sz="2800" dirty="0"/>
          </a:p>
        </p:txBody>
      </p:sp>
      <p:pic>
        <p:nvPicPr>
          <p:cNvPr id="23554" name="Picture 2" descr="File:Yo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685800"/>
            <a:ext cx="2341868" cy="3352800"/>
          </a:xfrm>
          <a:prstGeom prst="rect">
            <a:avLst/>
          </a:prstGeom>
          <a:noFill/>
        </p:spPr>
      </p:pic>
      <p:pic>
        <p:nvPicPr>
          <p:cNvPr id="23556" name="Picture 4" descr="File:Whittlesey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697382"/>
            <a:ext cx="2514600" cy="29986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71800" y="40386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Maj. Charles </a:t>
            </a:r>
            <a:r>
              <a:rPr lang="en-US" sz="2400" dirty="0" err="1" smtClean="0"/>
              <a:t>Whittlesey</a:t>
            </a:r>
            <a:r>
              <a:rPr lang="en-US" sz="2400" dirty="0" smtClean="0"/>
              <a:t> – led the American “Lost Battalion” in the Argonne Forest and resisted continual German attack.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5257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men were “Conscientious Objectors” who opposed the war.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American 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Eddie Rickenbacker</a:t>
            </a:r>
          </a:p>
          <a:p>
            <a:r>
              <a:rPr lang="en-US" dirty="0" smtClean="0"/>
              <a:t>26 confirmed aerial victories</a:t>
            </a:r>
            <a:endParaRPr lang="en-US" dirty="0"/>
          </a:p>
        </p:txBody>
      </p:sp>
      <p:pic>
        <p:nvPicPr>
          <p:cNvPr id="24578" name="Picture 2" descr="File:Edward Vernon Rickenback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838200"/>
            <a:ext cx="2863463" cy="3267076"/>
          </a:xfrm>
          <a:prstGeom prst="rect">
            <a:avLst/>
          </a:prstGeom>
          <a:noFill/>
        </p:spPr>
      </p:pic>
      <p:pic>
        <p:nvPicPr>
          <p:cNvPr id="24580" name="Picture 4" descr="File:Eddie Rickenbacker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114800"/>
            <a:ext cx="3512890" cy="2552701"/>
          </a:xfrm>
          <a:prstGeom prst="rect">
            <a:avLst/>
          </a:prstGeom>
          <a:noFill/>
        </p:spPr>
      </p:pic>
      <p:pic>
        <p:nvPicPr>
          <p:cNvPr id="1026" name="Picture 2" descr="http://www.usapostagestamps.com/images/image.php?content_id=248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2800350"/>
            <a:ext cx="3009900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America Declares War…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Americans volunteered in Allied armies.</a:t>
            </a:r>
          </a:p>
          <a:p>
            <a:pPr lvl="1"/>
            <a:r>
              <a:rPr lang="en-US" dirty="0" smtClean="0"/>
              <a:t>Lafayette Escadrille	</a:t>
            </a:r>
          </a:p>
          <a:p>
            <a:pPr lvl="2"/>
            <a:r>
              <a:rPr lang="en-US" dirty="0" smtClean="0"/>
              <a:t>American volunteer pilots flying for France.</a:t>
            </a:r>
          </a:p>
          <a:p>
            <a:pPr lvl="3"/>
            <a:r>
              <a:rPr lang="en-US" dirty="0" smtClean="0"/>
              <a:t>11 became Aces</a:t>
            </a:r>
            <a:endParaRPr lang="en-US" dirty="0"/>
          </a:p>
        </p:txBody>
      </p:sp>
      <p:pic>
        <p:nvPicPr>
          <p:cNvPr id="1028" name="Picture 4" descr="Spad VII of Lt. William Thaw, SPA 124, June 19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114800"/>
            <a:ext cx="5362575" cy="2552700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en/8/85/Flyboys_Final1Shee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019457"/>
            <a:ext cx="2590800" cy="3838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Q5e-3hu7y7n-zUW189OIvutCyy1LQZ0BdTyDyIsq2Hb_hPdP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3657600" cy="2902857"/>
          </a:xfrm>
          <a:prstGeom prst="rect">
            <a:avLst/>
          </a:prstGeom>
          <a:noFill/>
        </p:spPr>
      </p:pic>
      <p:pic>
        <p:nvPicPr>
          <p:cNvPr id="1028" name="Picture 4" descr="http://www.hyperscale.com/images/Spad%20VII%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2943225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hQSERUUEhMWFRUWFxYZGBgYFxoXFxcYFxcYHBwXFxcYHCceHBwjHBcVHy8gIycpLCwsGB4xNTAqNSYrLCkBCQoKDgwOGg8PGiofHBwsLCwpKSwpKSkpLCwpKS4pLCwsLCkpLCwpKSkpKSksLCkpKSwpKSwpLCwsLCksLCwsLP/AABEIALEBHAMBIgACEQEDEQH/xAAbAAABBQEBAAAAAAAAAAAAAAAGAAIDBAUHAf/EAEoQAAECAwMHBwkDDAICAwEAAAECEQADIQQxQQUSUWFxkfAGFiKBobHREzI0UlOSssHhI0LxBxQVJENicoKiwtLTM4OTo5Szw2P/xAAZAQADAQEBAAAAAAAAAAAAAAAAAQIDBAX/xAApEQACAQIFAwUBAQEBAAAAAAAAAQIREwMSITJRMUFSBBQzYaEikYFC/9oADAMBAAIRAxEAPwDtlptKZaSpRASKkm4RS5wyPaDcrwhcovRpmwfEIEMo5WlyADNVmhRYHDTfcOuOfFxXBpJVqawgpJtvoF/OGR7QbleELnDI9oNyvCOf89bKSPtRqqPGLtmy9LmJzkZ604EJJB0sRGPuJr/yVajyGfOGR7Qe6rwhc4ZHtBuV4QI/pUerM9w8aI9OUh6k33Dx+EL3MvEdlchbzhke0Huq8IXOKR7QbleECX6SHqTfc+seHKo9SZ7n1g9zLxHZXIXc4pHtBuV4QucMj2g3K8IERlQH7kz3frC/Sg9SZ7o8YPcy8RWVyF3OGR7QbleELnDI9oNyvCBH9JD1Jvujxjz9JD1Jnuj/ACg91LxCyuQv5xSPaDcrwhc4pHtBuV4QIKyi33Jm4f5R4Mqj1Jm5P+UP3MvELUeQv5x2f2g3K8IXOOz+0G5XhAcMpjBEzcn/AChi8qj1Jm4f5Qe5l4haXIac5LP7UbleELnJZ/ajcrwjn9q5TSZbeUUUO/nMN3SioeWtlN00dnjFXp+JNuPkdL5yWf2o3K8IXOSz+1G5XhHNeell9r2a9UPHLCze17D4QXp+IW48nR+cln9qNyvCFzks/tRuV4Rzgcr7Mf2v9K/8YcOWFm9qPdX/AIw70/ELceTovOOz+1G5XhC5x2f2g3K8I53zxsovm/0q8IQ5b2Vx9ofdMF6fiFuPJ0UcopHtBuV4QucMj2g3K8I5zz8so/afD81Q9XLezgPnKbT9mBhiZnDwXcTxC3Hk6Hzhke0G5XhC5wyPaD3VeEc7lcuJCgSnPIDOR5Kn/thyeW0l6Jm7pf8At2b4L0/ELceToXOKR7QbleEec47P7QbleEc+53yj9yZs+y/3Q1fK+WL0Tf8A1H/9YV6fiFuPJ0PnHZ/aDcrwhc47P7QbleEc6HK+X6ky+lJfZ9rDV8s5QDlE1hfRH+2Hen4hbjydH5x2f2g3K8IXOSz+1G5XhHMDy/s/7+1pf+2JLFy1kTpiUIzypRAHmNeA9Jho5FwN8F7E8R248nT7NlqTMUEoWCouWqDS+8RfgMyEf1mXsX8MGcbYU88amc45XQzeUXo0zYPiEcn/ACprazI1rI7j8o6xyh9GmbE/EI5X+U4fqyasc8dd34xlifLAuOyRyuyJ+0R/EI6ryCrYpeorH9avGOXWRDzE9Z3JJjp35OlPZSPVmKH9KFf3RXqdpOFuCVKKjC75R7m8cbIkBjzi6PPOqhGzd8eFPHbD1JpuhQgoMSmHBEPT4w0n5wDEtMMGri+JTx2xHPnJQCpakpSMSQBdpNIBHkzjfEbVjCypy2lIH2P2pNxDpQNpIc9Q6xArlTLs+dRUwpSfupdKfE3YmOmGFJ/RjKaQYZS5SyJJYrzleojpF9BL5o6y8C+UuWU5f/GBKBx85Z6zQdQ64xggDDdp2R7ngDTd8njojhRiZObZUmoK3UolRN6lEknaTXjVDBZwwo/F0Szi+rt74jeov7o2MxvkhxxxWGqlhuqJFDE6NPGri+fJ9iVMUUoIuq9GGzsh1EU8zRx1RPZpYbW/F3XBJk/k3LTVf2hfHzR1Y9e6KeXENaHuBSmjUub5HdEKaboinGhiGSAajjXFnJliSZiEkkO71Y0BbtpDTsuaJbLOaYggVCh1uQ8UxUM7yXSAL1Iu1nR1xvZckZklOu+pNM0dbu0VcnZKM3OUFJaWRQ1zuu8XRNyitGcJaajNe+miE3VpDLWQJA8gb6mmMbHkNL9e/wCRujMyCo+SAJNWxG6NzM0cboxk9S0VJSRn1xd+satkSlAJe/bp4eGzZTKSXxGjSBhq7okXf83btiGUVpslxXAgs+MK0SnSoNelxFtaA3HzirPneTQVrNANnVjXsgXUAaylIKOibzruFK6odyRDWuW1zpH/ALER5bU5zEj7WY5P7qYuZAQBaZYGCkfGiN2/4ZmuqOu5A9Jl7JnwwaQFcn/SZeyZ8MGsR6bYaY24zeUXo0zYPiEcs/KYprKP4x8SY6nyh9GmbB8Qjlv5TT+qj+P+5MRi/LAcNkjmVhLzOpes+adEdE/J0T5GY9/lVX30ly/Bo5xY3zj/AAL+GD/8nJHk5gf9oPhHZSNMfaycLcG51cXeEMB42YQ8qiIOe/ivFY806yRKuN0eE6OMYZq6tfGO6M3KXKOTIopbn1U1VrphjeRDSb6CbS6mqBoinb8rSpAeatKL2D1OxN56hAdb+Wc2YGlfZByNKyNOdcMbt8D01BUSouSbyammknrjoh6dvcYyxeApyjy7WXEiXm39JYc7QgU03vsgZtlqmTjnTVqmH96ragMBspHiEUpTgwyYKa+59PGMdUYRj0Ri5NiKKY6+p+Kx6ZrXt3cY1hiiW0axe1b73hssHDV2/Ol2uLJPVzC+rs6gOLo9TW5++j8b4ks9mUsshJUdAD6Ly9Md0a55PFEpS5qgGD5qWd9Zu0Bq7RCckhpVMRckkskEqwAqTTVhGlJ5LzCjOWRLF7EOr3RTt6ofybtKhNZLFCh0qXNrqR8+qCmdaBm6NJ2VcxnOcouhUYpnOpqACc19WtotcmZ36wA14VuaHTlypq1CWS9c0FID6gxJcgFgwJpsi1yXsdVzDqzdT3kUxjST/lkJahMikDPKWk5J/cx1KVG5bbYmVLK1VuA1mlBuw/ENtHKQzVgzUAgUDOkgPgXZ9oMZYcXWppJroepmOSIfZgAUn98d4P1jy1JzFM7ggKSWvCqh600HWCIjkWgVJLN240jczLGTsoeTUpqEqoC7aPHi+XlAtSiCvsDaMeMIrLQBaWv+0LYnzjodyA1/0ibLh6SWqc3RfXtNNkKmoF/JaSZSAkXkPjSuhoI0FruLr+yMnI0roJx40RqoAAOknwF5jCb1NEQZRWc2lwI7CIU93cVevHGO5ZRQ6FRDJVnywdTaOv5wuwFuUvOTraMTKEwTl1YSpTlWtTXAdkK327yYKUvnKozdu2sRKsblNnDEBlzVDHU+6KSpqJy7HlnSc1U5QDzCQkYJTW49WGqPMhP+cIIH3kPh+0TeY3JqQEgEOAOqgoGitZZATOQwY56ddyhphZqpjS1R0vIHpMvYv4YNIDchD9Zl7F/DBlFem2Dxtxm8ofRpmwfEI5V+U70Svrf3S/COq8ovRpmwfEI5Z+Uz0UfxD45cRi/LAcNkjmNgmVW/s19dzdsGX5N5j+VGhSD2Kod0B9jk3uPu06yn5RtZAyqbKleah1rKb7hmhWjbd+EbYizRaRnB0dTqqpoAclmqXu2mB7KHLaShwj7RTsybveNNzwHZQyxNmN5RZUNFyd12N+qKKJwHAaMI+n8jR4r7G1lDlTOmOM7MToRQ63Ve26MYHR3Q1axfxhCUujEHujdJLoZNt9SVKtndwI9WvT4GI5amDDj6x4m9jDESeW7+AX648UnqvPGDCLllyQuaaJb940F2Bx6hGrzdRLTnKVnKua5N289e6Jc0hpNmPZMmLmUQknSaBI/mNH1dkS23IikTEIJBK9FwY1v0BsBBbZwAhIpQC7CnVFK0KH52gtTMIBwFSdFT4HRGaxHUvJoaEiQlCWSAkNcAw4fTEOVbH5SWpOqm0VHFb4mmLpDSvCjcXRiutS30oDnJHJ4KTMdi7Nq0mNbLUs+RWxvQq/eTuBirybsvkxMejzCwZqUb57tcXLXMLgBCiGILC8EaTGkn/VRLSJzGWshQYkF6ai4Pyg4sk8ooAOkXAIqSWJxo3yYQPzcn/m84qUM4P0BiQauxxbDTdF1NqWpaSkOw1GunvMdEv6RiixynlzZktPRYJqAPvUr1gYQGwZpy+pMwy5qc5Dsa1BJv0EORriC2ZElgmcknoOSMHFEm7BVTsgjLKqMctdUZM5fmg3oQE6fvEntUd2MJKAU6zxohKRR9nfHiC5YYxZJakubS4P3ye96XFyDt7ll1X2gSdA06ai+7jTHtilZ0+44nRvGN8LLCSqdQ51wpXXhdqhdwCXJktpYD6MY0SqBmRbLrwwu6779GEWP08U3oJYVw0XHfujBxbLTRrWhXROzjbx15sm05kkk4E3YxTtWXVLSyQEveXH04Aiku0Bs1ZObe+J1P9KQ1FhUks9qUM6cpjocP+EbORLNmIziDnLLknX4eEDtrW6gAp0htVYM5QISBq7tkGJ0HHVkU3ZjEUs/bIp94dh43RLM4rHif+RF1DXqH0jLsX3Oi5FH6zL2TPhgxgPyN6VL2TPhgwjT02wWNuMzlH6NM2D4hHLfylD9V/m/vlx1PlF6NM2D4hHK/yk+ij+IfHLiMX5YDhskcyJbd8xEyJjAbeNfG2K6Tx1/SJGIAjqMS1nXPdxSGZ9evju4w9ScI9lWcrLISVHQA8AHoGgdcSS0uwZybgAST1XnGNvJnJQ0M5TDQmp61Mw6nglsdjlygfJoCdJxO1RqYxnipdDRYbYOWHktNVVbS0tVwCr3Xp1nqjdseR5MuoSFKd85VT4DqEXVEaYhnTgMRc8YOcpGqikTKQ7cUrxxTxY014MQi0uxBF3eY9UtT1Bbf8tQiaAOUnRFXKdoEqUZhDkXazXHCJ5s3NBJBAAJxwrSALKeWVTlFRo4ZIwCT87uGjTDhmZEpULlg5ZzOkJgQSxzSAU1GBrdfouinzinIUVKmKKr82mY2jNvwakYmYz7uG2ReMorzdAGI1A8bY68kTGrOgylZwSoUBAI2EA/MRME3NxT8YwMg5VKgJai0wCjtUCmOOrwaL9oyqlHnzEhhg5uwpHG4NM2i0Y/K9ObMQaMU6H+8Xv6t8ZFltagsMGDFtl1A0XuUOV/KTPJ3pFQWat5NMKdkYU2zjPDmhcs9RjurfHVBfzqZSeptSEmct8c4ljpVeA+LlusRuybI8qYCXSq7YceNEZeRMxKlFSkpTm5ruGro2BMbSLcjMCa5y7kFs5rg+gM1TGc266FKgK2uxlBYtmtRWBerXMDqijLWAQOrjtguVLSCUqGclTOCKVzav8+6BvK+TBInFNcwsU6c04PqIUOqNIyroyGgksOSUTJaFFTFSEuzaBi3bDjyYQK5yi9910Q5JtSkykAVGaGoaiLiLccZauoPGTzItUITyZQ4+0NzXDvbWOyHc2kYTFDdWLHl8cxQ1t2w42irZp2NvhZpBRGTlHIiJcorzySkOAGqo3DZd4xVtNjQiTnFbrLdEVqfpjG2q0kgkJBOt9dYrzc43oF2gdnbSGpMKIHjZuk5c4vp67uuNEZfWGGa4uF/b1RdQhwwCb8R2vF5NixdOztpDlNPqgUWY45Q/uHj8YmsWWAucgNeS/UlUXf0WFE3Dq0aOuI5OSM1aV6M7b5quOKw3GhSTqdOyN6TL2TPhgwgQyR6Uj/s7oL4v02wMXcZvKL0aZsHxCOU/lNJ/NR/H/cj6R1blF6NM2D4hHKvyleij+MfGiM8X5YFYeyRzJJphfGjY8mqnKZAqGziWAF/FAYroQQgLDABR20Hd4xLMtAbEZxSaPgFD5x0mAVWLkkkMZhKzewcDDRU9kbUqzJQlkpCRoAYfWOcO15fTU9Xzhy5YKQx2gnu7tsZPDb6stTS7HSUDdsPV84cEpDhx4cXxzBSmZwKcAa2fdDHZXzYY6X7omx9l3DqKlJd3SOsD590Y2XLekdFF7HOVowYa6wMZGsWcSQl2NGGJ4EFH6GuKzoup3Y+ERlUHqx5nJFnIK5iwVKUSGYaY0J9mJSWWobGj2xBCEUYAdmMRLy1JXQTEvSjtsviHVvQaolRgzl3KK5aCgzCc4VBuZx1M7ht8CUyVjhugp5UplTOlKWDMS4KQb0u7h6OK3dd0CZW4ZuNcdmH0MJ9RiUuQDdG3Z7P0GTUk0avm0337zGZYAAsZ46qRroyjmqcJ37Rhu78IqT4JRVtyAg69zRnzrTXq74tZQtGd8uvRviqZQ6KRqJNG2dsNAxTLRcr7wbrhBr3D3lz47ovSLEgs4o3FdMXJOTLOaKSpyL85twEJyQUqYyZ6ZaM1JzlH7wfoCgYPp1fOCXItlCikkXMduvYauNcV7Xyds6kjyK15zmvndRAFMKxqZOnGUkBcsgBg4djrIOmM5yqtCkqEcx1TlsWcnw3OO6K/K2TnIlTA15S+ogEX4UVviuma0xSiFZpcDFw9Nh1a41bakTrGtIFUgLAFS4qezO7YT0aY6VI8l5ely5KEnOdKQ/RibnTJOCvdHjAjJNb3246q0iRJv442RVuNRZmFfOeUPuzD1Bjq87CGHlVK9mp/wCUf3QLGbow+Wgw5C9PD4wW4izMJlcqUCvkl/0+MN5zpb/iJ2lPhA8D9dej8YWOvdugtxHmZuc6A9JIx+8P8dkeK5VKN0lPvfS+MNzDSTBbiPMza51qq8pPvHVqiSy8oVLWElCRnBVQS/mKgb8oYt5KmfbI/n/+tUKUFRgpOp3XJHpSP+z4YLoEckelI/7PhguiPTbP9Lxdxm8ovRpmwfEI5R+U/wBGH8X90uOr8o/RpmwfEI5P+U70Ufxf3IicX5YFYeyRzZNoBQEEt5x6zhxqi3YpTqQCzKLOSWvIBLV4EZKDhxhF6SM5HnAdJgCHwGrW2+OpmBMoMoi5iQ2IrdppEkiYxDFiHdywxxwoeyIEpU5FX7y9Rtvi0LFNIScwpoKmgOsPW7VphAV1zMMNEIS1FgkOo3ACu06BWNyw8mTRUx+lcAGbBy9zxoWxMqQDmAJNCoG84VxPXp3w5qtEVQtZCRLs8qqmUwzzcHI0YVpriPKPKGWSCFYviLnoW2nVAta8rqmLZJqWoCztGxknJchTiay5jea5ZI1MznEk9Q05OCWsilKuiIsqcpVKACCwB6Wv6VgftFsKlUxPD4QWHkvZ1LIC8w+oC7a2JcX6a6Ixsu8mzIYlik0CgKPoIwLfONIOK0REkz2w5MCr1OdVBj1xbOTkVF/z7owbDaFhTS3JOAFaaouW22qQGJqdBwGzbFNOoiG1ywDTA9j9uEeJUSNhw4vuERWdC5ik9Es9TcG1qNI17NZk1Te9b8AMNG3XtinoFDHtCuk+ivXhD7HZi2ccduj8IjtsplhL3lI46zGpk8gDrLjXxSG3oIfIkkJKsBR+rCJ1SwkIo+eWrcwajYnCo7odJnE9EMzuSSwcO5J0CJQBNLJIACSA4w0hzq4wyb1KPVqXmhYDNeEvTwp+MS2fKRPRWEqbqI7dFccYisNsIzhUMSSnEkCoS+ty0UZ2VJY6QLEuaVphhcb6aBdcDLXQdTRkWhNbulcNIfTc2n5xKiSZZz5LqCr03kPqxGDXjXGPZ7UM0HNAzgQM2pwodFHrEhy8JRCfOzi6iMBo798LKxVKyrLLWo5iSkl3AIUD/Ck5pGwEw2XkgqH/ACIzgWzFOgg3jzg2GkXxJlBDoTOZiVEKajm8KA01bvq8V5OUlBICukL2NbtBvHURGir2FoR2myLllpiSnQ4oQNBN/VEai2PbdBDZ7UpaGSuUU3+TmhyCcAQ77hCslmMxeaZYe8ssCo/dIJG/ugzCoYD6zCWOqClFkkKWUFBSpJbAOTdUYG8HGL0rJMlLgpJ1Zy+L4h4iRSiBAVEkqzqW+al6VZmGvUIK15CkKuSoPoUcP44qL5Npd0KmDWUoV8J+UFxDysGLRZik9KH5JURPR/N/9ao2LRkFZvUpRADApUDsqOO2KdmyMtExKi1M4lv4FDZFVTQktTt+RvSkf9ndBhAhkcfrSP8As7oL4z9NsNMXcZnKP0aZsHxCOYcvpGfJQkJzukWGsFDYjgCOn8o/RpmwfEI5xyxQoykhKs09KugPL1aIzxvkiVh7ZAPJ5MqU2cES+1WGvVp0xZmZHssoHyis4sb1N8LN1vEFvyTNmftX0AqUl9VKYC+KKshzAfMzsHJBJY3ipOuNVr3M3p2NDnFIlUlS846UpYE7e2Ks3lCVzUKWhkJVUEuX0tFW0WCYlILJBNyfvN6x0AGlaxUMpbVStthbi7fFqMSas6LZspS5qSZSgpr2cd8C/K+xzSc8B0BklQIcE1Yjrv1tGJZzPln7MTE30APc0b1kytPKGXLWSUqB+zJCiqlWGh78WwDRnkyOqKbqqAmmQtJBui5ZMqGWXI6WBbHTGknJkw/sljXmqq7R4vIUxSqoOwgiNcyIpwZQtSlEEqOB2EQYZNt4tUkpVVIYLSWwZiFBKWL1cPAzPyLMAJCVMHehpw0e2G1LlgJAvJOiru7jBmhSipLQFVM2ZWSMy4gAljm0URVr7w71rHv5uEp6IDl6tVnYMTUl60OOyGpyjNUn/iJbUer8cYgm/nBBzgnN/dvcDYwwq2i+kRr3GRzpjF1VcO9+P49d+uI5QNySokhmFeohqiEiwh+k2vpVNdLa/qMJFTTIBMoJBIIJBqxxri/FIvqIyrbZ5pLqlrH8ivCL9ilTFJpLXQipSReSbyANO+Hy+WE8ADXVQoSNhxh6uUCplShRLYJJNNFNkFWGhoWKzCXWZQrBF/mjSdJrdFjKdmEqXKCAFOsEkA5wTgwBpdjQsaRjLypNUSBKUXABAQatjd9OyIbZb1p6LkLUAFEFm/de+j5uAcHTE5W2Opr2bI0yYoP0UXlQKQq/zQN9SKaDi/LGT5NmlKWEAqZklXSOcWqx6zt2xnZH5TLBVnqDMM0VoUgtdQOWd7+qKVuyhNtTJ85iWYM71Z7tIwugyyza9Bto15aSuyqnMnNSCra1DXVA0VGbNBqzga60YRqJE6xy2UZZQsHOlqUAdYFQ7g4P4y5HmhSgpFkUki5QJKAdIzyA+usUnSouppzsnFdn8i4CnBBODKu2UvjDmckrSLkpVsUO4tBdZpWaXUasNmrHjusgcbvGMliNdCstQCNkmoPTlLT/ACnsIHdD1W1SlXqcfeq4pdpwB6h1n5nkYkilONcemYRUvXXXjfDu/QsoLK8rOEpQTRukTQsCkgMagukn+bbG75dVXAN5DA393aboslTilfnEc2ZTN000MHbDHAfJozbqWkNRnYjWC+nbhWJM8gdW07hxWEdPYG6r9sRKJNQCNov28aNYhANXLvN3U25++M9cgvnFwWXi4coN1YuzZpZmVdqruMVJ4Jdw15B6j490NAdRyN6TL/7PhgvgNyF6RKOpfwwZRp6fZ/oYu4zeUXo0zYPiEc/5RJcIrirvl6oP+Ufo0zYPiEc/5UIojQ6vil6Yy9RviXg7WYXkS9ydml66Bqhv5oaYjWe6h1RMlYN12ESIFR8ruHaIqx0qMOT0GpSl9QFeyv4Q9Nna5gNFwqdQNXBi4lDM3hft4pC8kx17K/hSByYZUV5ko0+Tn5cdseFNGr8qYaInI0MSN19btcMXIpVi+kPuF34DrVQylbyRJNf6qjanRvh6g1SzaaNxSJUYC7YOjs0a4aojHU7HT3VMOoUGyZOaKkqd6ltdHAFMLoUySLu8OMdUSSyH4138YwpgrWldleuCoqIqKsgBpTZdebhdoN2A1NIqzApIIv0U3X4Q5wQCLtXBpCNoAckdTVO6CrCiIEWJCQQ2df5zGrVLNqG+HSpaWoB3jdHpl6+7Tsvv8I8Apea9dD1fKHVgNdIvCCxZ7xfc+mLBk9W7TobD5RSNmD1Gdezknqa7sizLUGYdECrDjikDEOFmNXUe7C8M0Zk/k7KWpSlo6R0rNbq5zUOup7o0zMbXTfWIfLVfuo93HXhAmwojMl8kpAL5jtpJIi7JsCE0SABoDtpa/S++J5c6gDlqVLk34uNOENz/ALw41RTk31DKiNcgCoAe6orvIfRCAPF/GENtdqzQ5S4q7Xja9O2kRyZwNai9n0P2aWgoxMkc6X444vmQlserisU5k0E3136IsS1Udz3d8AjwAKJDuzZwNd6c3bXSNTGaVZ8HJfWABhgX0Q1Ck5x2X3UfT2jriV8XU9MWFD+FIdQoRmzIrQE+OmkV5mTXUCCoAdJs5RSWucE4UO3rebyZwUdhAOOrjbjIkEUKn1XUfjthVZVEeIs59Y6nftdRf67Xcuz3scLs06LqG+PPLDZXRo+cNFswY7Wo7X0JaJ1DQrWyRMaisb7y2irfNtMZiQoL6SnJYFmZnvZ7+lXS+yNyZOSxGni7ZGRaZoCg5fpJq93S1XRpHoS0ux1Lk4t50kszpUd6INIC+TSnm2c6ZZO+WINIv0+z/rDF3GZyj9GmbB8QgIy9kxU8ICV5maSTQqcFqXhqjXBxyi9GmbB8QgXUkE1APVGHqnSUWjXAVU0wcRyaWm6an3VH++J5eQlj76P/ABq/2xuER4gNTq46hHNcka5ImTK5PLzn8qPdmtuE8CJV5DX7RH/iX/ujYlYbKw+Zx1Qrkgyow05FWP2iMf2S/wDdHpyGrGYn/wAav9pjYBBurVqVqMKYx5MWAKkBqVIFWdq41FIM8gyoyZeRGFFAfyKH/wCrQxWRP/6f0H/ZG0kFsYZqFfpCzyHlRl2fIdT0/wCg9nThTMgj1zjgf841ZBqeOKRWtaJpWQlSQHBZ+lm5jM2Yb1up60DUrDzy5E4oonk8lV61biNGOc+iGc2EO+ep+NeqNHMmGWnNUM6jqZxQMSAzHpNoo9REMuVOKS0xLgEOACErdV/RuDpoWLoY3uKUpck0XBWPJ1LVWo7/AB1R7zdT66uOuNObLWyc01BBLnzgAaOE4lrgKPdFT81nMHnCjVKRU1AwF5PZRs7orM+R0XBVPJpBFVLvGJ7Kx7zclv5y7tOjERb8lNB/5Es6KGpzUkZ6RQOVEs+sCjhvbNZ5iSM+ZnZqSFDSv1jTAPTWDhDzPkmi4KiuTUrSq4fe40Q5PJ+XpVvHhF9aSpKwFsekARXNJFH2GsVPILIDWgaHpVTLTcDfnqTR/uAVrCUpPuNpLsRc3Zf728f4wjydlfvbx4RL+bLes/FFAWNEsoVxUXI0Ua6ti1AqbNmhA6Tszl0kBi9M0qChrCdkOsuR0XBnq5PSjeFbx/jDObcn1TovHhF6QCk9KaFu1LqgByA5Z1JUw1kVYRVMgkt+clySGBq+cosAF3ghh/CRWoLrLkTS4K6eS1nJfMJP8V3ZFiVyekgNmHfqieRPSkHPmoJdRd0jF80BzRLgNewGN9gWtDPnpZwHzgQ5Zg42g7C91YWaY6RK8vk9IvzO2HDk7Ir9mN5iybfLTfMQGD1UlNGCnBJAIYguKViRdtlpLKmIBpetIvIa84uN4hVn9hSJUGQJAuliGHk/I9mN58YtnKkr2svT56WZnoXa6sKbbZaVZqpiArQVAH7uBP7yd4hVn9jpEqnIMk3yxrv8Y8VkGQTWUk446i98WZWUpSiAmYhRNAAoEvSm1iOAYbNyjLSspKgCACaGgOaxJZm6SRfi0FZjpEi/Q8lv+MaPOV4xGvIEg3yQeter97ZuizKyjLUWTMS9aPXokg7s0991YZOytKShKzMTmqDpNS7ByzcOQMRBWQqJmlkOWEz5QAAACgALgAhgBxgIMIEskeky/wDs+GC2PQ9Ns/05cXcZvKL0aZsHxCBG3WJMyhKw2c2aQk9JJSas46JIcManTB1bLImYhSFOyhVix6j1RmHkvL9eZ730hY+FKbTj2Hh4iimmCU/JSFBL57JSpIZagekoEuRV+incMQGgn5MSlLIlqX0ipvKlOaSDWpxzl0peXPSMGnNaX6833/pC5rS/Xme/9IxsYnJd2PACS8nqf0dX/wAkuwJIvOlaq4Oqhdou2izKCklMnOEroy/tc1wkBWcoZxBBUEhiM6gJeC8cmJfrzfeHhCPJlHrzfeHhFWZ1rp+iuRAyfYiTSQohk18vmuTU3F6KJri2oRXl5FuCpBAzg6jPUSySMAok9HXeAGLCDscmZfrzfeHhCPJmX6833h4QLBxFx+hciBaMnBaglcghCHSFeUL5qSv7rvUsXL0XjWF+ZqMspXJfNHRT5W9RDEBTukXmpN5q95pzYl+vN94eEI8mJfrzff8ApCsT+v0d2IHTpCipZRKCs4BJJmM6TmuAHo4DPTzXrQFosi5YdEl1KEzOHl1JF5YOc69yXFx2CDIclpY+/M94eEenkxL9eb7w8IVif1+hdiBH6KzJgMuQlkmWyzMLkAYIKhUDogk6LwGEn6KQZlZIKSXzitTjoFz55JJLBmFAS5eDLmvL9eb7w8IQ5MS/Xm+8PCHYxOV+hdiA8rJpoTZZYdiftVUJY3OXY9oMSrsCyTM8ijyqlOT5VQzWQlilQArnJ0UDnFoM+a8v15nvDwj3mxL9eZ7w8ILOJz+sLsQHn5MWpSleQlOauZhvoxzWa5KQwvAbEu5WRU+UpIlZgUlqqCs1qqpQKSzAC/OqQ1TbmxL9eZ7w8I85ry/Xm+99IdnE5/WK5EDrLk4glPkZYlKzgrpKLoc5rpfNJYCugm6oiMWKZnBYkyAuhCiVZwqL73ZAAvqQ+LA15sS/Xm+8PCPebEv15vv/AEhWJ/Q7keAJ/QwdP2EhlD7WqiXKgS1OlQGpZ87QKvnWFRSQZMlWap5aat0pjrUoFg7BJobwdLQZ82Jfrzfe+kLmxL9eb7w8ILGJ9BdjwA1myUpK3MqzgCoCAQykjoh827OLvU0uwEsrJ6gpCs2TnuStTKJcq/Zk180qHSN5xYgmZ5Ly/Xm+99IXNaX68z3h4QWJvgLseAHk5JOeHlyMxy7I6TF2vS1CwfU97w8ZPmFLFNma9vJkh2Adj+66brt0GnNWV6833vpC5qyvWme/9Idif0K7EEE5PmFKivyKlkDNV5MEg3Zyiq9hcG1Vic2NZziryKlkhj5OgS/SznJKnSM3xgq5sS/Xm+/9IXNmX6833h4Qvbz+guR4BNeT5jJzfIA5oCj5EEFTFyACGBcUfTpaIl2CcTnEyFFw5MoPeioJfBJLGrkB6Agx5sy/Xm+8PCFzYl+vN94eEOxP6Hcj9gjLyarNNJQX0QFpQEsHGcG6jV36Z81gYklWWbnOtaFpN6fJtgGxNX7k3NBVzYl+vN94eEec15frzPeHhE+3n9BdjwDwkpdwkAszgC4tTsG4QjKDAZopdQU2DCCHmvL9eb7/ANIR5Ly/Xm+8PCF7afI70eDKyP6TL2L+GC6Myx5Aly1hYKyQCBnKcVDXNGnHXgwcI0ZhOWZ1QoUKFGxAoUKFAAoUKFAAoUKFAAoUKFAAoUKFAAoUKFAAoUKFAAoUKFAAoUKFAAoUKFAAoUKFAAoUKFAAoUKFAAoUKFAAoUKFAAoUKFAAoUKFAB//2Q=="/>
          <p:cNvSpPr>
            <a:spLocks noChangeAspect="1" noChangeArrowheads="1"/>
          </p:cNvSpPr>
          <p:nvPr/>
        </p:nvSpPr>
        <p:spPr bwMode="auto">
          <a:xfrm>
            <a:off x="63500" y="-8207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hQSERUUEhMWFRUWFxYZGBgYFxoXFxcYFxcYHBwXFxcYHCceHBwjHBcVHy8gIycpLCwsGB4xNTAqNSYrLCkBCQoKDgwOGg8PGiofHBwsLCwpKSwpKSkpLCwpKS4pLCwsLCkpLCwpKSkpKSksLCkpKSwpKSwpLCwsLCksLCwsLP/AABEIALEBHAMBIgACEQEDEQH/xAAbAAABBQEBAAAAAAAAAAAAAAAGAAIDBAUHAf/EAEoQAAECAwMHBwkDDAICAwEAAAECEQADIQQxQQUSUWFxkfAGFiKBobHREzI0UlOSssHhI0LxBxQVJENicoKiwtLTM4OTo5Szw2P/xAAZAQADAQEBAAAAAAAAAAAAAAAAAQIDBAX/xAApEQACAQIFAwUBAQEBAAAAAAAAAQIREwMSITJRMUFSBBQzYaEikYFC/9oADAMBAAIRAxEAPwDtlptKZaSpRASKkm4RS5wyPaDcrwhcovRpmwfEIEMo5WlyADNVmhRYHDTfcOuOfFxXBpJVqawgpJtvoF/OGR7QbleELnDI9oNyvCOf89bKSPtRqqPGLtmy9LmJzkZ604EJJB0sRGPuJr/yVajyGfOGR7Qe6rwhc4ZHtBuV4QI/pUerM9w8aI9OUh6k33Dx+EL3MvEdlchbzhke0Huq8IXOKR7QbleECX6SHqTfc+seHKo9SZ7n1g9zLxHZXIXc4pHtBuV4QucMj2g3K8IERlQH7kz3frC/Sg9SZ7o8YPcy8RWVyF3OGR7QbleELnDI9oNyvCBH9JD1Jvujxjz9JD1Jnuj/ACg91LxCyuQv5xSPaDcrwhc4pHtBuV4QIKyi33Jm4f5R4Mqj1Jm5P+UP3MvELUeQv5x2f2g3K8IXOOz+0G5XhAcMpjBEzcn/AChi8qj1Jm4f5Qe5l4haXIac5LP7UbleELnJZ/ajcrwjn9q5TSZbeUUUO/nMN3SioeWtlN00dnjFXp+JNuPkdL5yWf2o3K8IXOSz+1G5XhHNeell9r2a9UPHLCze17D4QXp+IW48nR+cln9qNyvCFzks/tRuV4Rzgcr7Mf2v9K/8YcOWFm9qPdX/AIw70/ELceTovOOz+1G5XhC5x2f2g3K8I53zxsovm/0q8IQ5b2Vx9ofdMF6fiFuPJ0UcopHtBuV4QucMj2g3K8I5zz8so/afD81Q9XLezgPnKbT9mBhiZnDwXcTxC3Hk6Hzhke0G5XhC5wyPaD3VeEc7lcuJCgSnPIDOR5Kn/thyeW0l6Jm7pf8At2b4L0/ELceToXOKR7QbleEec47P7QbleEc+53yj9yZs+y/3Q1fK+WL0Tf8A1H/9YV6fiFuPJ0PnHZ/aDcrwhc47P7QbleEc6HK+X6ky+lJfZ9rDV8s5QDlE1hfRH+2Hen4hbjydH5x2f2g3K8IXOSz+1G5XhHMDy/s/7+1pf+2JLFy1kTpiUIzypRAHmNeA9Jho5FwN8F7E8R248nT7NlqTMUEoWCouWqDS+8RfgMyEf1mXsX8MGcbYU88amc45XQzeUXo0zYPiEcn/ACprazI1rI7j8o6xyh9GmbE/EI5X+U4fqyasc8dd34xlifLAuOyRyuyJ+0R/EI6ryCrYpeorH9avGOXWRDzE9Z3JJjp35OlPZSPVmKH9KFf3RXqdpOFuCVKKjC75R7m8cbIkBjzi6PPOqhGzd8eFPHbD1JpuhQgoMSmHBEPT4w0n5wDEtMMGri+JTx2xHPnJQCpakpSMSQBdpNIBHkzjfEbVjCypy2lIH2P2pNxDpQNpIc9Q6xArlTLs+dRUwpSfupdKfE3YmOmGFJ/RjKaQYZS5SyJJYrzleojpF9BL5o6y8C+UuWU5f/GBKBx85Z6zQdQ64xggDDdp2R7ngDTd8njojhRiZObZUmoK3UolRN6lEknaTXjVDBZwwo/F0Szi+rt74jeov7o2MxvkhxxxWGqlhuqJFDE6NPGri+fJ9iVMUUoIuq9GGzsh1EU8zRx1RPZpYbW/F3XBJk/k3LTVf2hfHzR1Y9e6KeXENaHuBSmjUub5HdEKaboinGhiGSAajjXFnJliSZiEkkO71Y0BbtpDTsuaJbLOaYggVCh1uQ8UxUM7yXSAL1Iu1nR1xvZckZklOu+pNM0dbu0VcnZKM3OUFJaWRQ1zuu8XRNyitGcJaajNe+miE3VpDLWQJA8gb6mmMbHkNL9e/wCRujMyCo+SAJNWxG6NzM0cboxk9S0VJSRn1xd+satkSlAJe/bp4eGzZTKSXxGjSBhq7okXf83btiGUVpslxXAgs+MK0SnSoNelxFtaA3HzirPneTQVrNANnVjXsgXUAaylIKOibzruFK6odyRDWuW1zpH/ALER5bU5zEj7WY5P7qYuZAQBaZYGCkfGiN2/4ZmuqOu5A9Jl7JnwwaQFcn/SZeyZ8MGsR6bYaY24zeUXo0zYPiEcs/KYprKP4x8SY6nyh9GmbB8Qjlv5TT+qj+P+5MRi/LAcNkjmVhLzOpes+adEdE/J0T5GY9/lVX30ly/Bo5xY3zj/AAL+GD/8nJHk5gf9oPhHZSNMfaycLcG51cXeEMB42YQ8qiIOe/ivFY806yRKuN0eE6OMYZq6tfGO6M3KXKOTIopbn1U1VrphjeRDSb6CbS6mqBoinb8rSpAeatKL2D1OxN56hAdb+Wc2YGlfZByNKyNOdcMbt8D01BUSouSbyammknrjoh6dvcYyxeApyjy7WXEiXm39JYc7QgU03vsgZtlqmTjnTVqmH96ragMBspHiEUpTgwyYKa+59PGMdUYRj0Ri5NiKKY6+p+Kx6ZrXt3cY1hiiW0axe1b73hssHDV2/Ol2uLJPVzC+rs6gOLo9TW5++j8b4ks9mUsshJUdAD6Ly9Md0a55PFEpS5qgGD5qWd9Zu0Bq7RCckhpVMRckkskEqwAqTTVhGlJ5LzCjOWRLF7EOr3RTt6ofybtKhNZLFCh0qXNrqR8+qCmdaBm6NJ2VcxnOcouhUYpnOpqACc19WtotcmZ36wA14VuaHTlypq1CWS9c0FID6gxJcgFgwJpsi1yXsdVzDqzdT3kUxjST/lkJahMikDPKWk5J/cx1KVG5bbYmVLK1VuA1mlBuw/ENtHKQzVgzUAgUDOkgPgXZ9oMZYcXWppJroepmOSIfZgAUn98d4P1jy1JzFM7ggKSWvCqh600HWCIjkWgVJLN240jczLGTsoeTUpqEqoC7aPHi+XlAtSiCvsDaMeMIrLQBaWv+0LYnzjodyA1/0ibLh6SWqc3RfXtNNkKmoF/JaSZSAkXkPjSuhoI0FruLr+yMnI0roJx40RqoAAOknwF5jCb1NEQZRWc2lwI7CIU93cVevHGO5ZRQ6FRDJVnywdTaOv5wuwFuUvOTraMTKEwTl1YSpTlWtTXAdkK327yYKUvnKozdu2sRKsblNnDEBlzVDHU+6KSpqJy7HlnSc1U5QDzCQkYJTW49WGqPMhP+cIIH3kPh+0TeY3JqQEgEOAOqgoGitZZATOQwY56ddyhphZqpjS1R0vIHpMvYv4YNIDchD9Zl7F/DBlFem2Dxtxm8ofRpmwfEI5V+U70Svrf3S/COq8ovRpmwfEI5Z+Uz0UfxD45cRi/LAcNkjmNgmVW/s19dzdsGX5N5j+VGhSD2Kod0B9jk3uPu06yn5RtZAyqbKleah1rKb7hmhWjbd+EbYizRaRnB0dTqqpoAclmqXu2mB7KHLaShwj7RTsybveNNzwHZQyxNmN5RZUNFyd12N+qKKJwHAaMI+n8jR4r7G1lDlTOmOM7MToRQ63Ve26MYHR3Q1axfxhCUujEHujdJLoZNt9SVKtndwI9WvT4GI5amDDj6x4m9jDESeW7+AX648UnqvPGDCLllyQuaaJb940F2Bx6hGrzdRLTnKVnKua5N289e6Jc0hpNmPZMmLmUQknSaBI/mNH1dkS23IikTEIJBK9FwY1v0BsBBbZwAhIpQC7CnVFK0KH52gtTMIBwFSdFT4HRGaxHUvJoaEiQlCWSAkNcAw4fTEOVbH5SWpOqm0VHFb4mmLpDSvCjcXRiutS30oDnJHJ4KTMdi7Nq0mNbLUs+RWxvQq/eTuBirybsvkxMejzCwZqUb57tcXLXMLgBCiGILC8EaTGkn/VRLSJzGWshQYkF6ai4Pyg4sk8ooAOkXAIqSWJxo3yYQPzcn/m84qUM4P0BiQauxxbDTdF1NqWpaSkOw1GunvMdEv6RiixynlzZktPRYJqAPvUr1gYQGwZpy+pMwy5qc5Dsa1BJv0EORriC2ZElgmcknoOSMHFEm7BVTsgjLKqMctdUZM5fmg3oQE6fvEntUd2MJKAU6zxohKRR9nfHiC5YYxZJakubS4P3ye96XFyDt7ll1X2gSdA06ai+7jTHtilZ0+44nRvGN8LLCSqdQ51wpXXhdqhdwCXJktpYD6MY0SqBmRbLrwwu6779GEWP08U3oJYVw0XHfujBxbLTRrWhXROzjbx15sm05kkk4E3YxTtWXVLSyQEveXH04Aiku0Bs1ZObe+J1P9KQ1FhUks9qUM6cpjocP+EbORLNmIziDnLLknX4eEDtrW6gAp0htVYM5QISBq7tkGJ0HHVkU3ZjEUs/bIp94dh43RLM4rHif+RF1DXqH0jLsX3Oi5FH6zL2TPhgxgPyN6VL2TPhgwjT02wWNuMzlH6NM2D4hHLfylD9V/m/vlx1PlF6NM2D4hHK/yk+ij+IfHLiMX5YDhskcyJbd8xEyJjAbeNfG2K6Tx1/SJGIAjqMS1nXPdxSGZ9evju4w9ScI9lWcrLISVHQA8AHoGgdcSS0uwZybgAST1XnGNvJnJQ0M5TDQmp61Mw6nglsdjlygfJoCdJxO1RqYxnipdDRYbYOWHktNVVbS0tVwCr3Xp1nqjdseR5MuoSFKd85VT4DqEXVEaYhnTgMRc8YOcpGqikTKQ7cUrxxTxY014MQi0uxBF3eY9UtT1Bbf8tQiaAOUnRFXKdoEqUZhDkXazXHCJ5s3NBJBAAJxwrSALKeWVTlFRo4ZIwCT87uGjTDhmZEpULlg5ZzOkJgQSxzSAU1GBrdfouinzinIUVKmKKr82mY2jNvwakYmYz7uG2ReMorzdAGI1A8bY68kTGrOgylZwSoUBAI2EA/MRME3NxT8YwMg5VKgJai0wCjtUCmOOrwaL9oyqlHnzEhhg5uwpHG4NM2i0Y/K9ObMQaMU6H+8Xv6t8ZFltagsMGDFtl1A0XuUOV/KTPJ3pFQWat5NMKdkYU2zjPDmhcs9RjurfHVBfzqZSeptSEmct8c4ljpVeA+LlusRuybI8qYCXSq7YceNEZeRMxKlFSkpTm5ruGro2BMbSLcjMCa5y7kFs5rg+gM1TGc266FKgK2uxlBYtmtRWBerXMDqijLWAQOrjtguVLSCUqGclTOCKVzav8+6BvK+TBInFNcwsU6c04PqIUOqNIyroyGgksOSUTJaFFTFSEuzaBi3bDjyYQK5yi9910Q5JtSkykAVGaGoaiLiLccZauoPGTzItUITyZQ4+0NzXDvbWOyHc2kYTFDdWLHl8cxQ1t2w42irZp2NvhZpBRGTlHIiJcorzySkOAGqo3DZd4xVtNjQiTnFbrLdEVqfpjG2q0kgkJBOt9dYrzc43oF2gdnbSGpMKIHjZuk5c4vp67uuNEZfWGGa4uF/b1RdQhwwCb8R2vF5NixdOztpDlNPqgUWY45Q/uHj8YmsWWAucgNeS/UlUXf0WFE3Dq0aOuI5OSM1aV6M7b5quOKw3GhSTqdOyN6TL2TPhgwgQyR6Uj/s7oL4v02wMXcZvKL0aZsHxCOU/lNJ/NR/H/cj6R1blF6NM2D4hHKvyleij+MfGiM8X5YFYeyRzJJphfGjY8mqnKZAqGziWAF/FAYroQQgLDABR20Hd4xLMtAbEZxSaPgFD5x0mAVWLkkkMZhKzewcDDRU9kbUqzJQlkpCRoAYfWOcO15fTU9Xzhy5YKQx2gnu7tsZPDb6stTS7HSUDdsPV84cEpDhx4cXxzBSmZwKcAa2fdDHZXzYY6X7omx9l3DqKlJd3SOsD590Y2XLekdFF7HOVowYa6wMZGsWcSQl2NGGJ4EFH6GuKzoup3Y+ERlUHqx5nJFnIK5iwVKUSGYaY0J9mJSWWobGj2xBCEUYAdmMRLy1JXQTEvSjtsviHVvQaolRgzl3KK5aCgzCc4VBuZx1M7ht8CUyVjhugp5UplTOlKWDMS4KQb0u7h6OK3dd0CZW4ZuNcdmH0MJ9RiUuQDdG3Z7P0GTUk0avm0337zGZYAAsZ46qRroyjmqcJ37Rhu78IqT4JRVtyAg69zRnzrTXq74tZQtGd8uvRviqZQ6KRqJNG2dsNAxTLRcr7wbrhBr3D3lz47ovSLEgs4o3FdMXJOTLOaKSpyL85twEJyQUqYyZ6ZaM1JzlH7wfoCgYPp1fOCXItlCikkXMduvYauNcV7Xyds6kjyK15zmvndRAFMKxqZOnGUkBcsgBg4djrIOmM5yqtCkqEcx1TlsWcnw3OO6K/K2TnIlTA15S+ogEX4UVviuma0xSiFZpcDFw9Nh1a41bakTrGtIFUgLAFS4qezO7YT0aY6VI8l5ely5KEnOdKQ/RibnTJOCvdHjAjJNb3246q0iRJv442RVuNRZmFfOeUPuzD1Bjq87CGHlVK9mp/wCUf3QLGbow+Wgw5C9PD4wW4izMJlcqUCvkl/0+MN5zpb/iJ2lPhA8D9dej8YWOvdugtxHmZuc6A9JIx+8P8dkeK5VKN0lPvfS+MNzDSTBbiPMza51qq8pPvHVqiSy8oVLWElCRnBVQS/mKgb8oYt5KmfbI/n/+tUKUFRgpOp3XJHpSP+z4YLoEckelI/7PhguiPTbP9Lxdxm8ovRpmwfEI5R+U/wBGH8X90uOr8o/RpmwfEI5P+U70Ufxf3IicX5YFYeyRzZNoBQEEt5x6zhxqi3YpTqQCzKLOSWvIBLV4EZKDhxhF6SM5HnAdJgCHwGrW2+OpmBMoMoi5iQ2IrdppEkiYxDFiHdywxxwoeyIEpU5FX7y9Rtvi0LFNIScwpoKmgOsPW7VphAV1zMMNEIS1FgkOo3ACu06BWNyw8mTRUx+lcAGbBy9zxoWxMqQDmAJNCoG84VxPXp3w5qtEVQtZCRLs8qqmUwzzcHI0YVpriPKPKGWSCFYviLnoW2nVAta8rqmLZJqWoCztGxknJchTiay5jea5ZI1MznEk9Q05OCWsilKuiIsqcpVKACCwB6Wv6VgftFsKlUxPD4QWHkvZ1LIC8w+oC7a2JcX6a6Ixsu8mzIYlik0CgKPoIwLfONIOK0REkz2w5MCr1OdVBj1xbOTkVF/z7owbDaFhTS3JOAFaaouW22qQGJqdBwGzbFNOoiG1ywDTA9j9uEeJUSNhw4vuERWdC5ik9Es9TcG1qNI17NZk1Te9b8AMNG3XtinoFDHtCuk+ivXhD7HZi2ccduj8IjtsplhL3lI46zGpk8gDrLjXxSG3oIfIkkJKsBR+rCJ1SwkIo+eWrcwajYnCo7odJnE9EMzuSSwcO5J0CJQBNLJIACSA4w0hzq4wyb1KPVqXmhYDNeEvTwp+MS2fKRPRWEqbqI7dFccYisNsIzhUMSSnEkCoS+ty0UZ2VJY6QLEuaVphhcb6aBdcDLXQdTRkWhNbulcNIfTc2n5xKiSZZz5LqCr03kPqxGDXjXGPZ7UM0HNAzgQM2pwodFHrEhy8JRCfOzi6iMBo798LKxVKyrLLWo5iSkl3AIUD/Ck5pGwEw2XkgqH/ACIzgWzFOgg3jzg2GkXxJlBDoTOZiVEKajm8KA01bvq8V5OUlBICukL2NbtBvHURGir2FoR2myLllpiSnQ4oQNBN/VEai2PbdBDZ7UpaGSuUU3+TmhyCcAQ77hCslmMxeaZYe8ssCo/dIJG/ugzCoYD6zCWOqClFkkKWUFBSpJbAOTdUYG8HGL0rJMlLgpJ1Zy+L4h4iRSiBAVEkqzqW+al6VZmGvUIK15CkKuSoPoUcP44qL5Npd0KmDWUoV8J+UFxDysGLRZik9KH5JURPR/N/9ao2LRkFZvUpRADApUDsqOO2KdmyMtExKi1M4lv4FDZFVTQktTt+RvSkf9ndBhAhkcfrSP8As7oL4z9NsNMXcZnKP0aZsHxCOYcvpGfJQkJzukWGsFDYjgCOn8o/RpmwfEI5xyxQoykhKs09KugPL1aIzxvkiVh7ZAPJ5MqU2cES+1WGvVp0xZmZHssoHyis4sb1N8LN1vEFvyTNmftX0AqUl9VKYC+KKshzAfMzsHJBJY3ipOuNVr3M3p2NDnFIlUlS846UpYE7e2Ks3lCVzUKWhkJVUEuX0tFW0WCYlILJBNyfvN6x0AGlaxUMpbVStthbi7fFqMSas6LZspS5qSZSgpr2cd8C/K+xzSc8B0BklQIcE1Yjrv1tGJZzPln7MTE30APc0b1kytPKGXLWSUqB+zJCiqlWGh78WwDRnkyOqKbqqAmmQtJBui5ZMqGWXI6WBbHTGknJkw/sljXmqq7R4vIUxSqoOwgiNcyIpwZQtSlEEqOB2EQYZNt4tUkpVVIYLSWwZiFBKWL1cPAzPyLMAJCVMHehpw0e2G1LlgJAvJOiru7jBmhSipLQFVM2ZWSMy4gAljm0URVr7w71rHv5uEp6IDl6tVnYMTUl60OOyGpyjNUn/iJbUer8cYgm/nBBzgnN/dvcDYwwq2i+kRr3GRzpjF1VcO9+P49d+uI5QNySokhmFeohqiEiwh+k2vpVNdLa/qMJFTTIBMoJBIIJBqxxri/FIvqIyrbZ5pLqlrH8ivCL9ilTFJpLXQipSReSbyANO+Hy+WE8ADXVQoSNhxh6uUCplShRLYJJNNFNkFWGhoWKzCXWZQrBF/mjSdJrdFjKdmEqXKCAFOsEkA5wTgwBpdjQsaRjLypNUSBKUXABAQatjd9OyIbZb1p6LkLUAFEFm/de+j5uAcHTE5W2Opr2bI0yYoP0UXlQKQq/zQN9SKaDi/LGT5NmlKWEAqZklXSOcWqx6zt2xnZH5TLBVnqDMM0VoUgtdQOWd7+qKVuyhNtTJ85iWYM71Z7tIwugyyza9Bto15aSuyqnMnNSCra1DXVA0VGbNBqzga60YRqJE6xy2UZZQsHOlqUAdYFQ7g4P4y5HmhSgpFkUki5QJKAdIzyA+usUnSouppzsnFdn8i4CnBBODKu2UvjDmckrSLkpVsUO4tBdZpWaXUasNmrHjusgcbvGMliNdCstQCNkmoPTlLT/ACnsIHdD1W1SlXqcfeq4pdpwB6h1n5nkYkilONcemYRUvXXXjfDu/QsoLK8rOEpQTRukTQsCkgMagukn+bbG75dVXAN5DA393aboslTilfnEc2ZTN000MHbDHAfJozbqWkNRnYjWC+nbhWJM8gdW07hxWEdPYG6r9sRKJNQCNov28aNYhANXLvN3U25++M9cgvnFwWXi4coN1YuzZpZmVdqruMVJ4Jdw15B6j490NAdRyN6TL/7PhgvgNyF6RKOpfwwZRp6fZ/oYu4zeUXo0zYPiEc/5RJcIrirvl6oP+Ufo0zYPiEc/5UIojQ6vil6Yy9RviXg7WYXkS9ydml66Bqhv5oaYjWe6h1RMlYN12ESIFR8ruHaIqx0qMOT0GpSl9QFeyv4Q9Nna5gNFwqdQNXBi4lDM3hft4pC8kx17K/hSByYZUV5ko0+Tn5cdseFNGr8qYaInI0MSN19btcMXIpVi+kPuF34DrVQylbyRJNf6qjanRvh6g1SzaaNxSJUYC7YOjs0a4aojHU7HT3VMOoUGyZOaKkqd6ltdHAFMLoUySLu8OMdUSSyH4138YwpgrWldleuCoqIqKsgBpTZdebhdoN2A1NIqzApIIv0U3X4Q5wQCLtXBpCNoAckdTVO6CrCiIEWJCQQ2df5zGrVLNqG+HSpaWoB3jdHpl6+7Tsvv8I8Apea9dD1fKHVgNdIvCCxZ7xfc+mLBk9W7TobD5RSNmD1Gdezknqa7sizLUGYdECrDjikDEOFmNXUe7C8M0Zk/k7KWpSlo6R0rNbq5zUOup7o0zMbXTfWIfLVfuo93HXhAmwojMl8kpAL5jtpJIi7JsCE0SABoDtpa/S++J5c6gDlqVLk34uNOENz/ALw41RTk31DKiNcgCoAe6orvIfRCAPF/GENtdqzQ5S4q7Xja9O2kRyZwNai9n0P2aWgoxMkc6X444vmQlserisU5k0E3136IsS1Udz3d8AjwAKJDuzZwNd6c3bXSNTGaVZ8HJfWABhgX0Q1Ck5x2X3UfT2jriV8XU9MWFD+FIdQoRmzIrQE+OmkV5mTXUCCoAdJs5RSWucE4UO3rebyZwUdhAOOrjbjIkEUKn1XUfjthVZVEeIs59Y6nftdRf67Xcuz3scLs06LqG+PPLDZXRo+cNFswY7Wo7X0JaJ1DQrWyRMaisb7y2irfNtMZiQoL6SnJYFmZnvZ7+lXS+yNyZOSxGni7ZGRaZoCg5fpJq93S1XRpHoS0ux1Lk4t50kszpUd6INIC+TSnm2c6ZZO+WINIv0+z/rDF3GZyj9GmbB8QgIy9kxU8ICV5maSTQqcFqXhqjXBxyi9GmbB8QgXUkE1APVGHqnSUWjXAVU0wcRyaWm6an3VH++J5eQlj76P/ABq/2xuER4gNTq46hHNcka5ImTK5PLzn8qPdmtuE8CJV5DX7RH/iX/ujYlYbKw+Zx1Qrkgyow05FWP2iMf2S/wDdHpyGrGYn/wAav9pjYBBurVqVqMKYx5MWAKkBqVIFWdq41FIM8gyoyZeRGFFAfyKH/wCrQxWRP/6f0H/ZG0kFsYZqFfpCzyHlRl2fIdT0/wCg9nThTMgj1zjgf841ZBqeOKRWtaJpWQlSQHBZ+lm5jM2Yb1up60DUrDzy5E4oonk8lV61biNGOc+iGc2EO+ep+NeqNHMmGWnNUM6jqZxQMSAzHpNoo9REMuVOKS0xLgEOACErdV/RuDpoWLoY3uKUpck0XBWPJ1LVWo7/AB1R7zdT66uOuNObLWyc01BBLnzgAaOE4lrgKPdFT81nMHnCjVKRU1AwF5PZRs7orM+R0XBVPJpBFVLvGJ7Kx7zclv5y7tOjERb8lNB/5Es6KGpzUkZ6RQOVEs+sCjhvbNZ5iSM+ZnZqSFDSv1jTAPTWDhDzPkmi4KiuTUrSq4fe40Q5PJ+XpVvHhF9aSpKwFsekARXNJFH2GsVPILIDWgaHpVTLTcDfnqTR/uAVrCUpPuNpLsRc3Zf728f4wjydlfvbx4RL+bLes/FFAWNEsoVxUXI0Ua6ti1AqbNmhA6Tszl0kBi9M0qChrCdkOsuR0XBnq5PSjeFbx/jDObcn1TovHhF6QCk9KaFu1LqgByA5Z1JUw1kVYRVMgkt+clySGBq+cosAF3ghh/CRWoLrLkTS4K6eS1nJfMJP8V3ZFiVyekgNmHfqieRPSkHPmoJdRd0jF80BzRLgNewGN9gWtDPnpZwHzgQ5Zg42g7C91YWaY6RK8vk9IvzO2HDk7Ir9mN5iybfLTfMQGD1UlNGCnBJAIYguKViRdtlpLKmIBpetIvIa84uN4hVn9hSJUGQJAuliGHk/I9mN58YtnKkr2svT56WZnoXa6sKbbZaVZqpiArQVAH7uBP7yd4hVn9jpEqnIMk3yxrv8Y8VkGQTWUk446i98WZWUpSiAmYhRNAAoEvSm1iOAYbNyjLSspKgCACaGgOaxJZm6SRfi0FZjpEi/Q8lv+MaPOV4xGvIEg3yQeter97ZuizKyjLUWTMS9aPXokg7s0991YZOytKShKzMTmqDpNS7ByzcOQMRBWQqJmlkOWEz5QAAACgALgAhgBxgIMIEskeky/wDs+GC2PQ9Ns/05cXcZvKL0aZsHxCBG3WJMyhKw2c2aQk9JJSas46JIcManTB1bLImYhSFOyhVix6j1RmHkvL9eZ730hY+FKbTj2Hh4iimmCU/JSFBL57JSpIZagekoEuRV+incMQGgn5MSlLIlqX0ipvKlOaSDWpxzl0peXPSMGnNaX6833/pC5rS/Xme/9IxsYnJd2PACS8nqf0dX/wAkuwJIvOlaq4Oqhdou2izKCklMnOEroy/tc1wkBWcoZxBBUEhiM6gJeC8cmJfrzfeHhCPJlHrzfeHhFWZ1rp+iuRAyfYiTSQohk18vmuTU3F6KJri2oRXl5FuCpBAzg6jPUSySMAok9HXeAGLCDscmZfrzfeHhCPJmX6833h4QLBxFx+hciBaMnBaglcghCHSFeUL5qSv7rvUsXL0XjWF+ZqMspXJfNHRT5W9RDEBTukXmpN5q95pzYl+vN94eEI8mJfrzff8ApCsT+v0d2IHTpCipZRKCs4BJJmM6TmuAHo4DPTzXrQFosi5YdEl1KEzOHl1JF5YOc69yXFx2CDIclpY+/M94eEenkxL9eb7w8IVif1+hdiBH6KzJgMuQlkmWyzMLkAYIKhUDogk6LwGEn6KQZlZIKSXzitTjoFz55JJLBmFAS5eDLmvL9eb7w8IQ5MS/Xm+8PCHYxOV+hdiA8rJpoTZZYdiftVUJY3OXY9oMSrsCyTM8ijyqlOT5VQzWQlilQArnJ0UDnFoM+a8v15nvDwj3mxL9eZ7w8ILOJz+sLsQHn5MWpSleQlOauZhvoxzWa5KQwvAbEu5WRU+UpIlZgUlqqCs1qqpQKSzAC/OqQ1TbmxL9eZ7w8I85ry/Xm+99IdnE5/WK5EDrLk4glPkZYlKzgrpKLoc5rpfNJYCugm6oiMWKZnBYkyAuhCiVZwqL73ZAAvqQ+LA15sS/Xm+8PCPebEv15vv/AEhWJ/Q7keAJ/QwdP2EhlD7WqiXKgS1OlQGpZ87QKvnWFRSQZMlWap5aat0pjrUoFg7BJobwdLQZ82Jfrzfe+kLmxL9eb7w8ILGJ9BdjwA1myUpK3MqzgCoCAQykjoh827OLvU0uwEsrJ6gpCs2TnuStTKJcq/Zk180qHSN5xYgmZ5Ly/Xm+99IXNaX68z3h4QWJvgLseAHk5JOeHlyMxy7I6TF2vS1CwfU97w8ZPmFLFNma9vJkh2Adj+66brt0GnNWV6833vpC5qyvWme/9Idif0K7EEE5PmFKivyKlkDNV5MEg3Zyiq9hcG1Vic2NZziryKlkhj5OgS/SznJKnSM3xgq5sS/Xm+/9IXNmX6833h4Qvbz+guR4BNeT5jJzfIA5oCj5EEFTFyACGBcUfTpaIl2CcTnEyFFw5MoPeioJfBJLGrkB6Agx5sy/Xm+8PCFzYl+vN94eEOxP6Hcj9gjLyarNNJQX0QFpQEsHGcG6jV36Z81gYklWWbnOtaFpN6fJtgGxNX7k3NBVzYl+vN94eEec15frzPeHhE+3n9BdjwDwkpdwkAszgC4tTsG4QjKDAZopdQU2DCCHmvL9eb7/ANIR5Ly/Xm+8PCF7afI70eDKyP6TL2L+GC6Myx5Aly1hYKyQCBnKcVDXNGnHXgwcI0ZhOWZ1QoUKFGxAoUKFAAoUKFAAoUKFAAoUKFAAoUKFAAoUKFAAoUKFAAoUKFAAoUKFAAoUKFAAoUKFAAoUKFAAoUKFAAoUKFAAoUKFAAoUKFAAoUKFAB//2Q=="/>
          <p:cNvSpPr>
            <a:spLocks noChangeAspect="1" noChangeArrowheads="1"/>
          </p:cNvSpPr>
          <p:nvPr/>
        </p:nvSpPr>
        <p:spPr bwMode="auto">
          <a:xfrm>
            <a:off x="63500" y="-8207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Courtesy NASM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214572"/>
            <a:ext cx="5562600" cy="3643428"/>
          </a:xfrm>
          <a:prstGeom prst="rect">
            <a:avLst/>
          </a:prstGeom>
          <a:noFill/>
        </p:spPr>
      </p:pic>
      <p:pic>
        <p:nvPicPr>
          <p:cNvPr id="1036" name="Picture 12" descr="Courtesy Bonhams &amp; Butterfield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04800"/>
            <a:ext cx="3505200" cy="2745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 Declares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April 2, 1917</a:t>
            </a:r>
          </a:p>
          <a:p>
            <a:pPr lvl="1"/>
            <a:r>
              <a:rPr lang="en-US" sz="3200" dirty="0" smtClean="0"/>
              <a:t>Takes time to get ready!</a:t>
            </a:r>
          </a:p>
          <a:p>
            <a:pPr lvl="2"/>
            <a:r>
              <a:rPr lang="en-US" sz="2800" dirty="0" smtClean="0"/>
              <a:t>Raise Money (How?)</a:t>
            </a:r>
          </a:p>
          <a:p>
            <a:pPr lvl="2"/>
            <a:r>
              <a:rPr lang="en-US" sz="2800" dirty="0" smtClean="0"/>
              <a:t>Raise Army (How?)</a:t>
            </a:r>
          </a:p>
          <a:p>
            <a:pPr lvl="3"/>
            <a:r>
              <a:rPr lang="en-US" sz="2400" dirty="0" smtClean="0"/>
              <a:t>2 Million Volunteers</a:t>
            </a:r>
          </a:p>
          <a:p>
            <a:pPr lvl="3"/>
            <a:r>
              <a:rPr lang="en-US" sz="2400" dirty="0" smtClean="0"/>
              <a:t>2.8 million draftees</a:t>
            </a:r>
          </a:p>
          <a:p>
            <a:pPr lvl="3"/>
            <a:r>
              <a:rPr lang="en-US" sz="2400" dirty="0" smtClean="0"/>
              <a:t>Also known as - Doughboys</a:t>
            </a:r>
          </a:p>
        </p:txBody>
      </p:sp>
      <p:pic>
        <p:nvPicPr>
          <p:cNvPr id="1026" name="Picture 2" descr="\\lsps.org\employees\Teachers\chubbard\My Documents\AM Hist I\WWI\red arrow division dough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2758833" cy="4191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24600" y="5943600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American Doughboy from the </a:t>
            </a:r>
            <a:r>
              <a:rPr lang="en-US" sz="1400" dirty="0" smtClean="0"/>
              <a:t> 32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“Red </a:t>
            </a:r>
            <a:r>
              <a:rPr lang="en-US" sz="1400" dirty="0" smtClean="0"/>
              <a:t>Arrow Division” from Michigan.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Service Act 1917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u="sng" dirty="0" smtClean="0"/>
              <a:t>National</a:t>
            </a:r>
            <a:r>
              <a:rPr lang="en-US" dirty="0" smtClean="0"/>
              <a:t> Draft</a:t>
            </a:r>
          </a:p>
          <a:p>
            <a:r>
              <a:rPr lang="en-US" dirty="0" smtClean="0"/>
              <a:t>Draft = Conscription</a:t>
            </a:r>
          </a:p>
          <a:p>
            <a:pPr lvl="1"/>
            <a:r>
              <a:rPr lang="en-US" dirty="0" smtClean="0"/>
              <a:t>Conscription is “forced” or </a:t>
            </a:r>
            <a:r>
              <a:rPr lang="en-US" u="sng" dirty="0" smtClean="0"/>
              <a:t>involuntary</a:t>
            </a:r>
            <a:r>
              <a:rPr lang="en-US" dirty="0" smtClean="0"/>
              <a:t> military service.</a:t>
            </a:r>
          </a:p>
          <a:p>
            <a:r>
              <a:rPr lang="en-US" dirty="0" smtClean="0"/>
              <a:t>How it worked:</a:t>
            </a:r>
          </a:p>
          <a:p>
            <a:pPr lvl="1"/>
            <a:r>
              <a:rPr lang="en-US" dirty="0" smtClean="0"/>
              <a:t>Adult Males had to register.</a:t>
            </a:r>
          </a:p>
          <a:p>
            <a:pPr lvl="1"/>
            <a:r>
              <a:rPr lang="en-US" dirty="0" smtClean="0"/>
              <a:t>If their number was drawn, they had to appear before a “Local Draft board”</a:t>
            </a:r>
          </a:p>
          <a:p>
            <a:pPr lvl="1"/>
            <a:r>
              <a:rPr lang="en-US" dirty="0" smtClean="0"/>
              <a:t>Local Draft board determined if they would be enlisted in the military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Service Pro/Con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Pro: </a:t>
            </a:r>
          </a:p>
          <a:p>
            <a:pPr lvl="1"/>
            <a:r>
              <a:rPr lang="en-US" dirty="0" smtClean="0"/>
              <a:t>Created a large army quickly</a:t>
            </a:r>
          </a:p>
          <a:p>
            <a:pPr lvl="1"/>
            <a:r>
              <a:rPr lang="en-US" dirty="0" smtClean="0"/>
              <a:t>Was seen as “Democratic” because all males were eligible (Rich/Poor, Black/White, Country/City)</a:t>
            </a:r>
          </a:p>
          <a:p>
            <a:r>
              <a:rPr lang="en-US" dirty="0" smtClean="0"/>
              <a:t>Con:</a:t>
            </a:r>
          </a:p>
          <a:p>
            <a:pPr lvl="1"/>
            <a:r>
              <a:rPr lang="en-US" dirty="0" smtClean="0"/>
              <a:t>“Forced” military service – (Like in Europe?)</a:t>
            </a:r>
          </a:p>
          <a:p>
            <a:pPr lvl="1"/>
            <a:r>
              <a:rPr lang="en-US" dirty="0" smtClean="0"/>
              <a:t>Abandoned American Volunteer Army Tradition</a:t>
            </a:r>
          </a:p>
          <a:p>
            <a:pPr lvl="1"/>
            <a:r>
              <a:rPr lang="en-US" dirty="0" smtClean="0"/>
              <a:t>Violated the Bill of Rights (Maybe, maybe not)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Expeditionary Force (A.E.F.)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867400" cy="5151438"/>
          </a:xfrm>
        </p:spPr>
        <p:txBody>
          <a:bodyPr>
            <a:normAutofit/>
          </a:bodyPr>
          <a:lstStyle/>
          <a:p>
            <a:r>
              <a:rPr lang="en-US" dirty="0" smtClean="0"/>
              <a:t>Gen. John J. Pershing</a:t>
            </a:r>
          </a:p>
          <a:p>
            <a:pPr lvl="1"/>
            <a:r>
              <a:rPr lang="en-US" dirty="0" smtClean="0"/>
              <a:t>“Black Jack”</a:t>
            </a:r>
          </a:p>
          <a:p>
            <a:pPr lvl="1"/>
            <a:r>
              <a:rPr lang="en-US" dirty="0" smtClean="0"/>
              <a:t>American Commander of A.E.F.</a:t>
            </a:r>
          </a:p>
          <a:p>
            <a:pPr lvl="1"/>
            <a:r>
              <a:rPr lang="en-US" dirty="0" smtClean="0"/>
              <a:t>Wanted American troops to fight together as an American Force </a:t>
            </a:r>
          </a:p>
          <a:p>
            <a:pPr lvl="2"/>
            <a:r>
              <a:rPr lang="en-US" dirty="0" smtClean="0"/>
              <a:t>~ Pride, </a:t>
            </a:r>
            <a:r>
              <a:rPr lang="en-US" u="sng" dirty="0" smtClean="0"/>
              <a:t>Nationalism</a:t>
            </a:r>
          </a:p>
          <a:p>
            <a:pPr lvl="2"/>
            <a:r>
              <a:rPr lang="en-US" dirty="0" smtClean="0"/>
              <a:t>British and French wanted Americans to be used as replacements in their damaged armies. </a:t>
            </a:r>
            <a:endParaRPr lang="en-US" dirty="0"/>
          </a:p>
        </p:txBody>
      </p:sp>
      <p:pic>
        <p:nvPicPr>
          <p:cNvPr id="15362" name="Picture 2" descr="http://www.pershingriflessociety.org/index_files/Pers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752600"/>
            <a:ext cx="2807691" cy="4048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 Soldiers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715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African American soldiers served in </a:t>
            </a:r>
            <a:r>
              <a:rPr lang="en-US" u="sng" dirty="0" smtClean="0"/>
              <a:t>segregated</a:t>
            </a:r>
            <a:r>
              <a:rPr lang="en-US" dirty="0" smtClean="0"/>
              <a:t> units of all black soldiers led by </a:t>
            </a:r>
            <a:r>
              <a:rPr lang="en-US" u="sng" dirty="0" smtClean="0"/>
              <a:t>white</a:t>
            </a:r>
            <a:r>
              <a:rPr lang="en-US" dirty="0" smtClean="0"/>
              <a:t> officers.</a:t>
            </a:r>
          </a:p>
          <a:p>
            <a:r>
              <a:rPr lang="en-US" dirty="0" smtClean="0"/>
              <a:t>They were attached to the French Army</a:t>
            </a:r>
          </a:p>
          <a:p>
            <a:pPr lvl="1"/>
            <a:r>
              <a:rPr lang="en-US" dirty="0" smtClean="0"/>
              <a:t>Many French colonial troops were from Africa and also black. 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17410" name="Picture 2" descr="File:TrueSons02426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6275" y="1676400"/>
            <a:ext cx="338772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369</a:t>
            </a:r>
            <a:r>
              <a:rPr lang="en-US" baseline="30000" dirty="0" smtClean="0"/>
              <a:t>th</a:t>
            </a:r>
            <a:r>
              <a:rPr lang="en-US" dirty="0" smtClean="0"/>
              <a:t> Infantry – “</a:t>
            </a:r>
            <a:r>
              <a:rPr lang="en-US" dirty="0" err="1" smtClean="0"/>
              <a:t>harlem</a:t>
            </a:r>
            <a:r>
              <a:rPr lang="en-US" dirty="0" smtClean="0"/>
              <a:t> </a:t>
            </a:r>
            <a:r>
              <a:rPr lang="en-US" dirty="0" err="1" smtClean="0"/>
              <a:t>hellfighters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Award the French Croix de Guerre (Cross of War) because of their service with the French army. </a:t>
            </a:r>
            <a:endParaRPr lang="en-US" dirty="0"/>
          </a:p>
        </p:txBody>
      </p:sp>
      <p:pic>
        <p:nvPicPr>
          <p:cNvPr id="18434" name="Picture 2" descr="File:369th 15th New Yo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124200"/>
            <a:ext cx="4498340" cy="3505200"/>
          </a:xfrm>
          <a:prstGeom prst="rect">
            <a:avLst/>
          </a:prstGeom>
          <a:noFill/>
        </p:spPr>
      </p:pic>
      <p:pic>
        <p:nvPicPr>
          <p:cNvPr id="18436" name="Picture 4" descr="File:369SustainBdeDU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3842310"/>
            <a:ext cx="1771650" cy="2026768"/>
          </a:xfrm>
          <a:prstGeom prst="rect">
            <a:avLst/>
          </a:prstGeom>
          <a:noFill/>
        </p:spPr>
      </p:pic>
      <p:pic>
        <p:nvPicPr>
          <p:cNvPr id="18438" name="Picture 6" descr="File:CroixDeGuerr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3352800"/>
            <a:ext cx="1363528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2222</TotalTime>
  <Words>464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America Enters the War</vt:lpstr>
      <vt:lpstr>Before America Declares War…</vt:lpstr>
      <vt:lpstr>Slide 3</vt:lpstr>
      <vt:lpstr>America Declares War</vt:lpstr>
      <vt:lpstr>Selective Service Act 1917</vt:lpstr>
      <vt:lpstr>Selective Service Pro/Con</vt:lpstr>
      <vt:lpstr>American Expeditionary Force (A.E.F.)</vt:lpstr>
      <vt:lpstr>African American Soldiers</vt:lpstr>
      <vt:lpstr>369th Infantry – “harlem hellfighters”</vt:lpstr>
      <vt:lpstr>Timeline – When Did Americans Arrive?</vt:lpstr>
      <vt:lpstr>When Russia leaves…</vt:lpstr>
      <vt:lpstr>Slide 12</vt:lpstr>
      <vt:lpstr>Slide 13</vt:lpstr>
      <vt:lpstr>American Heroes</vt:lpstr>
      <vt:lpstr>Top American Ace</vt:lpstr>
    </vt:vector>
  </TitlesOfParts>
  <Company>Lake Shore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 Enters the War</dc:title>
  <dc:creator>chubbard</dc:creator>
  <cp:lastModifiedBy>Christopher Hubbard</cp:lastModifiedBy>
  <cp:revision>218</cp:revision>
  <dcterms:created xsi:type="dcterms:W3CDTF">2011-10-03T15:03:41Z</dcterms:created>
  <dcterms:modified xsi:type="dcterms:W3CDTF">2014-04-22T19:01:11Z</dcterms:modified>
</cp:coreProperties>
</file>